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82"/>
  </p:notesMasterIdLst>
  <p:sldIdLst>
    <p:sldId id="635" r:id="rId4"/>
    <p:sldId id="708" r:id="rId5"/>
    <p:sldId id="636" r:id="rId6"/>
    <p:sldId id="637" r:id="rId7"/>
    <p:sldId id="640" r:id="rId8"/>
    <p:sldId id="638" r:id="rId9"/>
    <p:sldId id="639" r:id="rId10"/>
    <p:sldId id="641" r:id="rId11"/>
    <p:sldId id="646" r:id="rId12"/>
    <p:sldId id="642" r:id="rId13"/>
    <p:sldId id="714" r:id="rId14"/>
    <p:sldId id="716" r:id="rId15"/>
    <p:sldId id="717" r:id="rId16"/>
    <p:sldId id="643" r:id="rId17"/>
    <p:sldId id="709" r:id="rId18"/>
    <p:sldId id="644" r:id="rId19"/>
    <p:sldId id="645" r:id="rId20"/>
    <p:sldId id="647" r:id="rId21"/>
    <p:sldId id="648" r:id="rId22"/>
    <p:sldId id="650" r:id="rId23"/>
    <p:sldId id="649" r:id="rId24"/>
    <p:sldId id="652" r:id="rId25"/>
    <p:sldId id="651" r:id="rId26"/>
    <p:sldId id="653" r:id="rId27"/>
    <p:sldId id="655" r:id="rId28"/>
    <p:sldId id="654" r:id="rId29"/>
    <p:sldId id="656" r:id="rId30"/>
    <p:sldId id="657" r:id="rId31"/>
    <p:sldId id="659" r:id="rId32"/>
    <p:sldId id="660" r:id="rId33"/>
    <p:sldId id="661" r:id="rId34"/>
    <p:sldId id="662" r:id="rId35"/>
    <p:sldId id="663" r:id="rId36"/>
    <p:sldId id="664" r:id="rId37"/>
    <p:sldId id="665" r:id="rId38"/>
    <p:sldId id="666" r:id="rId39"/>
    <p:sldId id="711" r:id="rId40"/>
    <p:sldId id="667" r:id="rId41"/>
    <p:sldId id="668" r:id="rId42"/>
    <p:sldId id="677" r:id="rId43"/>
    <p:sldId id="669" r:id="rId44"/>
    <p:sldId id="670" r:id="rId45"/>
    <p:sldId id="675" r:id="rId46"/>
    <p:sldId id="673" r:id="rId47"/>
    <p:sldId id="674" r:id="rId48"/>
    <p:sldId id="671" r:id="rId49"/>
    <p:sldId id="680" r:id="rId50"/>
    <p:sldId id="682" r:id="rId51"/>
    <p:sldId id="681" r:id="rId52"/>
    <p:sldId id="672" r:id="rId53"/>
    <p:sldId id="676" r:id="rId54"/>
    <p:sldId id="685" r:id="rId55"/>
    <p:sldId id="710" r:id="rId56"/>
    <p:sldId id="686" r:id="rId57"/>
    <p:sldId id="678" r:id="rId58"/>
    <p:sldId id="712" r:id="rId59"/>
    <p:sldId id="679" r:id="rId60"/>
    <p:sldId id="683" r:id="rId61"/>
    <p:sldId id="684" r:id="rId62"/>
    <p:sldId id="702" r:id="rId63"/>
    <p:sldId id="704" r:id="rId64"/>
    <p:sldId id="713" r:id="rId65"/>
    <p:sldId id="687" r:id="rId66"/>
    <p:sldId id="705" r:id="rId67"/>
    <p:sldId id="701" r:id="rId68"/>
    <p:sldId id="690" r:id="rId69"/>
    <p:sldId id="691" r:id="rId70"/>
    <p:sldId id="692" r:id="rId71"/>
    <p:sldId id="693" r:id="rId72"/>
    <p:sldId id="694" r:id="rId73"/>
    <p:sldId id="695" r:id="rId74"/>
    <p:sldId id="696" r:id="rId75"/>
    <p:sldId id="697" r:id="rId76"/>
    <p:sldId id="698" r:id="rId77"/>
    <p:sldId id="699" r:id="rId78"/>
    <p:sldId id="700" r:id="rId79"/>
    <p:sldId id="706" r:id="rId80"/>
    <p:sldId id="707" r:id="rId8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60000"/>
    <a:srgbClr val="050000"/>
    <a:srgbClr val="04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68605" autoAdjust="0"/>
  </p:normalViewPr>
  <p:slideViewPr>
    <p:cSldViewPr snapToObjects="1">
      <p:cViewPr>
        <p:scale>
          <a:sx n="62" d="100"/>
          <a:sy n="62" d="100"/>
        </p:scale>
        <p:origin x="2646" y="444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104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29952A1-C460-47E7-AB19-915344010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2AD23-B81F-4CEC-AFD8-3CE0F2742868}" type="slidenum">
              <a:rPr lang="en-US"/>
              <a:pPr/>
              <a:t>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52A1-C460-47E7-AB19-915344010D82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A811B-0B42-7042-82D7-D79427C0F95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58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0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24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4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6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8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40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42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7713"/>
            <a:ext cx="5360987" cy="4324350"/>
          </a:xfrm>
          <a:ln/>
        </p:spPr>
        <p:txBody>
          <a:bodyPr lIns="95632" tIns="46978" rIns="95632" bIns="46978"/>
          <a:lstStyle/>
          <a:p>
            <a:endParaRPr lang="en-US"/>
          </a:p>
        </p:txBody>
      </p:sp>
      <p:sp>
        <p:nvSpPr>
          <p:cNvPr id="246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10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11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5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12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5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13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3F91A-03F9-400E-AF8A-6D465F0ADFBD}" type="slidenum">
              <a:rPr lang="en-US"/>
              <a:pPr/>
              <a:t>23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DA8F5-80E3-4B53-9F58-338C2358B7E8}" type="slidenum">
              <a:rPr lang="en-US"/>
              <a:pPr/>
              <a:t>26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229E0-050B-4BC3-BB57-634921F67E23}" type="slidenum">
              <a:rPr lang="en-US"/>
              <a:pPr/>
              <a:t>33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52A1-C460-47E7-AB19-915344010D8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1274-C213-4E95-9A95-7E39CF3A2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8B833-7322-4DB7-80C7-59548EA88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BA95A-9EF5-4E7F-980F-9F756C29D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35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72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12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07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664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33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95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00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BB4EC-86D1-4FD5-A8DB-6FF35B7EA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614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7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60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591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55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152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968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409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177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15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2EF71-55D2-4F97-B231-3B9DEA565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225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237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21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56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E73DF-BD24-45DB-A311-7167266A1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0F743-48FA-4491-9562-5C31D991A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20264-5C3A-4BFF-80F4-402B80EBB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E3886-5586-4086-A870-CDEA25603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7B02-8153-4BA0-9E1D-7EE71E74D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6DF58-BD54-4684-8217-462BC9B55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2F746644-046B-414C-810A-55E5A1033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53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0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032" y="21335"/>
            <a:ext cx="9122967" cy="18522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9600" dirty="0"/>
              <a:t>Lecture 13</a:t>
            </a:r>
          </a:p>
        </p:txBody>
      </p:sp>
      <p:sp>
        <p:nvSpPr>
          <p:cNvPr id="590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680108"/>
            <a:ext cx="8305800" cy="3415891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  <a:p>
            <a:pPr lvl="1"/>
            <a:r>
              <a:rPr lang="en-US" dirty="0"/>
              <a:t>Latches</a:t>
            </a:r>
          </a:p>
          <a:p>
            <a:pPr lvl="1"/>
            <a:r>
              <a:rPr lang="en-US" dirty="0"/>
              <a:t>Flip Flops</a:t>
            </a:r>
          </a:p>
          <a:p>
            <a:pPr lvl="1"/>
            <a:r>
              <a:rPr lang="en-US" dirty="0"/>
              <a:t>Algorithmic State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Races</a:t>
            </a:r>
          </a:p>
        </p:txBody>
      </p:sp>
      <p:pic>
        <p:nvPicPr>
          <p:cNvPr id="600067" name="Picture 3" descr="010"/>
          <p:cNvPicPr>
            <a:picLocks noChangeAspect="1" noChangeArrowheads="1"/>
          </p:cNvPicPr>
          <p:nvPr/>
        </p:nvPicPr>
        <p:blipFill>
          <a:blip r:embed="rId3"/>
          <a:srcRect b="25000"/>
          <a:stretch>
            <a:fillRect/>
          </a:stretch>
        </p:blipFill>
        <p:spPr bwMode="auto">
          <a:xfrm>
            <a:off x="1600200" y="1447800"/>
            <a:ext cx="6046788" cy="1855788"/>
          </a:xfrm>
          <a:prstGeom prst="rect">
            <a:avLst/>
          </a:prstGeom>
          <a:noFill/>
        </p:spPr>
      </p:pic>
      <p:pic>
        <p:nvPicPr>
          <p:cNvPr id="600068" name="Picture 4" descr="011"/>
          <p:cNvPicPr>
            <a:picLocks noChangeAspect="1" noChangeArrowheads="1"/>
          </p:cNvPicPr>
          <p:nvPr/>
        </p:nvPicPr>
        <p:blipFill>
          <a:blip r:embed="rId4"/>
          <a:srcRect r="53027" b="31837"/>
          <a:stretch>
            <a:fillRect/>
          </a:stretch>
        </p:blipFill>
        <p:spPr bwMode="auto">
          <a:xfrm>
            <a:off x="152400" y="3733800"/>
            <a:ext cx="3521075" cy="2001838"/>
          </a:xfrm>
          <a:prstGeom prst="rect">
            <a:avLst/>
          </a:prstGeom>
          <a:noFill/>
        </p:spPr>
      </p:pic>
      <p:pic>
        <p:nvPicPr>
          <p:cNvPr id="600069" name="Picture 5" descr="011"/>
          <p:cNvPicPr>
            <a:picLocks noChangeAspect="1" noChangeArrowheads="1"/>
          </p:cNvPicPr>
          <p:nvPr/>
        </p:nvPicPr>
        <p:blipFill>
          <a:blip r:embed="rId4"/>
          <a:srcRect l="46761" r="2202" b="31837"/>
          <a:stretch>
            <a:fillRect/>
          </a:stretch>
        </p:blipFill>
        <p:spPr bwMode="auto">
          <a:xfrm>
            <a:off x="5089525" y="3733800"/>
            <a:ext cx="3825875" cy="2001838"/>
          </a:xfrm>
          <a:prstGeom prst="rect">
            <a:avLst/>
          </a:prstGeom>
          <a:noFill/>
        </p:spPr>
      </p:pic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1066800" y="5832475"/>
            <a:ext cx="177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Critical Race</a:t>
            </a:r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5840413" y="5867400"/>
            <a:ext cx="233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Non-critical Race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831"/>
            <a:ext cx="7772400" cy="638033"/>
          </a:xfrm>
        </p:spPr>
        <p:txBody>
          <a:bodyPr/>
          <a:lstStyle/>
          <a:p>
            <a:r>
              <a:rPr lang="en-US" dirty="0"/>
              <a:t>Races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885" y="1124720"/>
            <a:ext cx="84682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Just as we used K-maps to not only reduce Boolean equations but to detect hazards, we can use K-maps to analyze </a:t>
            </a:r>
            <a:r>
              <a:rPr lang="en-US" sz="3200" dirty="0" smtClean="0"/>
              <a:t>anomalous latch </a:t>
            </a:r>
            <a:r>
              <a:rPr lang="en-US" sz="3200" dirty="0"/>
              <a:t>behavior as well.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Race is when two or more inputs change simultaneously. 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May </a:t>
            </a:r>
            <a:r>
              <a:rPr lang="en-US" sz="3200" dirty="0"/>
              <a:t>or may not be a critical race. 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Depends </a:t>
            </a:r>
            <a:r>
              <a:rPr lang="en-US" sz="3200" dirty="0"/>
              <a:t>upon the behavior of the circuit.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97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831"/>
            <a:ext cx="7772400" cy="638033"/>
          </a:xfrm>
        </p:spPr>
        <p:txBody>
          <a:bodyPr/>
          <a:lstStyle/>
          <a:p>
            <a:r>
              <a:rPr lang="en-US" dirty="0"/>
              <a:t>Races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868" y="681772"/>
            <a:ext cx="87562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Critical </a:t>
            </a:r>
            <a:r>
              <a:rPr lang="en-US" sz="3200" dirty="0">
                <a:solidFill>
                  <a:srgbClr val="FF0000"/>
                </a:solidFill>
              </a:rPr>
              <a:t>race: 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start in State represented by </a:t>
            </a:r>
            <a:r>
              <a:rPr lang="en-US" dirty="0" err="1"/>
              <a:t>minterm</a:t>
            </a:r>
            <a:r>
              <a:rPr lang="en-US" dirty="0"/>
              <a:t> m3. (stable state)  Q is 0, SR are 11s.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Both </a:t>
            </a:r>
            <a:r>
              <a:rPr lang="en-US" dirty="0"/>
              <a:t>S and R are transitioning to 0.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Notice </a:t>
            </a:r>
            <a:r>
              <a:rPr lang="en-US" dirty="0"/>
              <a:t>we take different paths through the K-map depending upon whether R or S transitions first.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S transitions first, we transition to  state m0 where Q+ remains Q (no transitions on output).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However</a:t>
            </a:r>
            <a:r>
              <a:rPr lang="en-US" dirty="0"/>
              <a:t>, if R transitions first, we attempt to set the latch, resulting in Q+ = 1.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Then</a:t>
            </a:r>
            <a:r>
              <a:rPr lang="en-US" dirty="0"/>
              <a:t>, when S transitions we go to state m4.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</a:t>
            </a:r>
            <a:r>
              <a:rPr lang="en-US" dirty="0"/>
              <a:t>only do we end up in different states, but we have different values on the Q output – all depending upon minor differences in relative timing between transitions on S/R.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is a critical race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831"/>
            <a:ext cx="7772400" cy="638033"/>
          </a:xfrm>
        </p:spPr>
        <p:txBody>
          <a:bodyPr/>
          <a:lstStyle/>
          <a:p>
            <a:r>
              <a:rPr lang="en-US" dirty="0"/>
              <a:t>Races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885" y="951899"/>
            <a:ext cx="84682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Non-critical </a:t>
            </a:r>
            <a:r>
              <a:rPr lang="en-US" sz="2800" dirty="0"/>
              <a:t>race: 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Start </a:t>
            </a:r>
            <a:r>
              <a:rPr lang="en-US" sz="2800" dirty="0"/>
              <a:t>in state m6 (stable) with SR 10.  Both S and R are going to change. 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S changes first, we go to state m4 (a stable state) with no transition on output. 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Then </a:t>
            </a:r>
            <a:r>
              <a:rPr lang="en-US" sz="2800" dirty="0"/>
              <a:t>when R changes we transition to state m1, also a stable state, and with an output of 0. 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R changes first, we transition to state m3, a stable state with a transition to 0 on output. 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When </a:t>
            </a:r>
            <a:r>
              <a:rPr lang="en-US" sz="2800" dirty="0"/>
              <a:t>S subsequently changes we transition to m1, another stable state where Q remains 0. 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Non-critical </a:t>
            </a:r>
            <a:r>
              <a:rPr lang="en-US" sz="2800" dirty="0"/>
              <a:t>race – OK and correct behavior regardless of which signal transitions first.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48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Metastable State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523081" y="1225689"/>
            <a:ext cx="80978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often overlooked condition in which the output can remain in an illegal (even oscillating) state for an </a:t>
            </a:r>
            <a:r>
              <a:rPr lang="en-US" dirty="0" err="1"/>
              <a:t>indeterminant</a:t>
            </a:r>
            <a:r>
              <a:rPr lang="en-US" dirty="0"/>
              <a:t>  period of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Metastability</a:t>
            </a:r>
            <a:r>
              <a:rPr lang="en-US" dirty="0"/>
              <a:t> can be caused by a runt pulse (a positive or negative pulse which never achieves either a value of a 1 or 0).  This can occur when two inputs to a gate change near simultaneously (see hazards earlier).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Metastability</a:t>
            </a:r>
            <a:r>
              <a:rPr lang="en-US" dirty="0"/>
              <a:t> can also when two inputs to a latch change near simultaneously.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Condition also arises when synchronizing with external events (e.g. asynchronous inputs to synchronous finite state machines).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17" y="1585575"/>
            <a:ext cx="8180194" cy="4378133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Machines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30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State Diagrams</a:t>
            </a:r>
          </a:p>
        </p:txBody>
      </p:sp>
      <p:pic>
        <p:nvPicPr>
          <p:cNvPr id="603139" name="Picture 3" descr="012"/>
          <p:cNvPicPr>
            <a:picLocks noChangeAspect="1" noChangeArrowheads="1"/>
          </p:cNvPicPr>
          <p:nvPr/>
        </p:nvPicPr>
        <p:blipFill>
          <a:blip r:embed="rId2"/>
          <a:srcRect b="26857"/>
          <a:stretch>
            <a:fillRect/>
          </a:stretch>
        </p:blipFill>
        <p:spPr bwMode="auto">
          <a:xfrm>
            <a:off x="227013" y="3886200"/>
            <a:ext cx="8916987" cy="2874963"/>
          </a:xfrm>
          <a:prstGeom prst="rect">
            <a:avLst/>
          </a:prstGeom>
          <a:noFill/>
        </p:spPr>
      </p:pic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1965325" y="1627188"/>
            <a:ext cx="1120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 R  Q</a:t>
            </a:r>
            <a:r>
              <a:rPr lang="en-US" baseline="30000"/>
              <a:t>+</a:t>
            </a:r>
          </a:p>
          <a:p>
            <a:r>
              <a:rPr lang="en-US"/>
              <a:t>0 0   Q</a:t>
            </a:r>
          </a:p>
          <a:p>
            <a:r>
              <a:rPr lang="en-US"/>
              <a:t>0 1    0</a:t>
            </a:r>
          </a:p>
          <a:p>
            <a:r>
              <a:rPr lang="en-US"/>
              <a:t>1 0    1</a:t>
            </a:r>
          </a:p>
          <a:p>
            <a:r>
              <a:rPr lang="en-US"/>
              <a:t>1 1    0</a:t>
            </a:r>
          </a:p>
        </p:txBody>
      </p:sp>
      <p:sp>
        <p:nvSpPr>
          <p:cNvPr id="603141" name="Line 5"/>
          <p:cNvSpPr>
            <a:spLocks noChangeShapeType="1"/>
          </p:cNvSpPr>
          <p:nvPr/>
        </p:nvSpPr>
        <p:spPr bwMode="auto">
          <a:xfrm>
            <a:off x="1981200" y="2043113"/>
            <a:ext cx="990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2" name="Line 6"/>
          <p:cNvSpPr>
            <a:spLocks noChangeShapeType="1"/>
          </p:cNvSpPr>
          <p:nvPr/>
        </p:nvSpPr>
        <p:spPr bwMode="auto">
          <a:xfrm rot="5400000">
            <a:off x="1714500" y="2614613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3" name="AutoShape 7"/>
          <p:cNvSpPr>
            <a:spLocks noChangeArrowheads="1"/>
          </p:cNvSpPr>
          <p:nvPr/>
        </p:nvSpPr>
        <p:spPr bwMode="auto">
          <a:xfrm>
            <a:off x="3276600" y="250031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3144" name="Text Box 8"/>
          <p:cNvSpPr txBox="1">
            <a:spLocks noChangeArrowheads="1"/>
          </p:cNvSpPr>
          <p:nvPr/>
        </p:nvSpPr>
        <p:spPr bwMode="auto">
          <a:xfrm>
            <a:off x="4289425" y="1036638"/>
            <a:ext cx="12112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 R Q  Q</a:t>
            </a:r>
            <a:r>
              <a:rPr lang="en-US" sz="2000" baseline="30000"/>
              <a:t>+</a:t>
            </a:r>
          </a:p>
          <a:p>
            <a:r>
              <a:rPr lang="en-US" sz="2000"/>
              <a:t>0 0  0    0</a:t>
            </a:r>
          </a:p>
          <a:p>
            <a:r>
              <a:rPr lang="en-US" sz="2000"/>
              <a:t>0 0  1    1</a:t>
            </a:r>
          </a:p>
          <a:p>
            <a:r>
              <a:rPr lang="en-US" sz="2000"/>
              <a:t>0 1  0    0</a:t>
            </a:r>
          </a:p>
          <a:p>
            <a:r>
              <a:rPr lang="en-US" sz="2000"/>
              <a:t>0 1  1    0</a:t>
            </a:r>
          </a:p>
          <a:p>
            <a:r>
              <a:rPr lang="en-US" sz="2000"/>
              <a:t>1 0  0    1</a:t>
            </a:r>
          </a:p>
          <a:p>
            <a:r>
              <a:rPr lang="en-US" sz="2000"/>
              <a:t>1 0  1    1</a:t>
            </a:r>
          </a:p>
          <a:p>
            <a:r>
              <a:rPr lang="en-US" sz="2000"/>
              <a:t>1 1  0    0</a:t>
            </a:r>
          </a:p>
          <a:p>
            <a:r>
              <a:rPr lang="en-US" sz="2000"/>
              <a:t>1 1  1    0</a:t>
            </a:r>
          </a:p>
        </p:txBody>
      </p:sp>
      <p:sp>
        <p:nvSpPr>
          <p:cNvPr id="603146" name="Line 10"/>
          <p:cNvSpPr>
            <a:spLocks noChangeShapeType="1"/>
          </p:cNvSpPr>
          <p:nvPr/>
        </p:nvSpPr>
        <p:spPr bwMode="auto">
          <a:xfrm rot="5400000">
            <a:off x="3642519" y="2499519"/>
            <a:ext cx="27733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7" name="Line 11"/>
          <p:cNvSpPr>
            <a:spLocks noChangeShapeType="1"/>
          </p:cNvSpPr>
          <p:nvPr/>
        </p:nvSpPr>
        <p:spPr bwMode="auto">
          <a:xfrm>
            <a:off x="4343400" y="1357313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Algorithmic State Machines (ASM)</a:t>
            </a:r>
          </a:p>
        </p:txBody>
      </p:sp>
      <p:pic>
        <p:nvPicPr>
          <p:cNvPr id="604163" name="Picture 3" descr="013"/>
          <p:cNvPicPr>
            <a:picLocks noChangeAspect="1" noChangeArrowheads="1"/>
          </p:cNvPicPr>
          <p:nvPr/>
        </p:nvPicPr>
        <p:blipFill>
          <a:blip r:embed="rId2"/>
          <a:srcRect b="24124"/>
          <a:stretch>
            <a:fillRect/>
          </a:stretch>
        </p:blipFill>
        <p:spPr bwMode="auto">
          <a:xfrm>
            <a:off x="914400" y="2271713"/>
            <a:ext cx="7599363" cy="336708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 (Oscillator) Circuit</a:t>
            </a:r>
          </a:p>
        </p:txBody>
      </p:sp>
      <p:sp>
        <p:nvSpPr>
          <p:cNvPr id="6062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/>
              <a:t>PS/NS Table</a:t>
            </a:r>
          </a:p>
          <a:p>
            <a:r>
              <a:rPr lang="en-US"/>
              <a:t>K-map</a:t>
            </a:r>
          </a:p>
          <a:p>
            <a:r>
              <a:rPr lang="en-US"/>
              <a:t>State Diagram</a:t>
            </a:r>
          </a:p>
          <a:p>
            <a:r>
              <a:rPr lang="en-US"/>
              <a:t>Delay Model</a:t>
            </a:r>
          </a:p>
        </p:txBody>
      </p:sp>
      <p:pic>
        <p:nvPicPr>
          <p:cNvPr id="606212" name="Picture 4" descr="017"/>
          <p:cNvPicPr>
            <a:picLocks noChangeAspect="1" noChangeArrowheads="1"/>
          </p:cNvPicPr>
          <p:nvPr/>
        </p:nvPicPr>
        <p:blipFill>
          <a:blip r:embed="rId2"/>
          <a:srcRect b="24593"/>
          <a:stretch>
            <a:fillRect/>
          </a:stretch>
        </p:blipFill>
        <p:spPr bwMode="auto">
          <a:xfrm>
            <a:off x="912813" y="3989388"/>
            <a:ext cx="7313612" cy="2716212"/>
          </a:xfrm>
          <a:prstGeom prst="rect">
            <a:avLst/>
          </a:prstGeom>
          <a:noFill/>
        </p:spPr>
      </p:pic>
      <p:pic>
        <p:nvPicPr>
          <p:cNvPr id="606211" name="Picture 3" descr="016"/>
          <p:cNvPicPr>
            <a:picLocks noChangeAspect="1" noChangeArrowheads="1"/>
          </p:cNvPicPr>
          <p:nvPr/>
        </p:nvPicPr>
        <p:blipFill>
          <a:blip r:embed="rId3"/>
          <a:srcRect l="22253" r="26392" b="21053"/>
          <a:stretch>
            <a:fillRect/>
          </a:stretch>
        </p:blipFill>
        <p:spPr bwMode="auto">
          <a:xfrm>
            <a:off x="5181600" y="4038600"/>
            <a:ext cx="2286000" cy="14287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 Waveforms</a:t>
            </a:r>
          </a:p>
        </p:txBody>
      </p:sp>
      <p:sp>
        <p:nvSpPr>
          <p:cNvPr id="608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4114800"/>
          </a:xfrm>
        </p:spPr>
        <p:txBody>
          <a:bodyPr/>
          <a:lstStyle/>
          <a:p>
            <a:r>
              <a:rPr lang="en-US"/>
              <a:t>Delay</a:t>
            </a:r>
          </a:p>
          <a:p>
            <a:pPr lvl="1"/>
            <a:r>
              <a:rPr lang="en-US"/>
              <a:t>Buffers</a:t>
            </a:r>
          </a:p>
          <a:p>
            <a:pPr lvl="1"/>
            <a:r>
              <a:rPr lang="en-US"/>
              <a:t>Additional (maintain odd number) inverters</a:t>
            </a:r>
          </a:p>
          <a:p>
            <a:pPr lvl="1"/>
            <a:r>
              <a:rPr lang="en-US"/>
              <a:t>RC circuit</a:t>
            </a:r>
          </a:p>
          <a:p>
            <a:pPr lvl="1"/>
            <a:r>
              <a:rPr lang="en-US"/>
              <a:t>Crystal Oscillator</a:t>
            </a:r>
          </a:p>
        </p:txBody>
      </p:sp>
      <p:pic>
        <p:nvPicPr>
          <p:cNvPr id="608260" name="Picture 4" descr="018"/>
          <p:cNvPicPr>
            <a:picLocks noChangeAspect="1" noChangeArrowheads="1"/>
          </p:cNvPicPr>
          <p:nvPr/>
        </p:nvPicPr>
        <p:blipFill>
          <a:blip r:embed="rId2"/>
          <a:srcRect b="35753"/>
          <a:stretch>
            <a:fillRect/>
          </a:stretch>
        </p:blipFill>
        <p:spPr bwMode="auto">
          <a:xfrm>
            <a:off x="533400" y="1600200"/>
            <a:ext cx="8248650" cy="23177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17" y="1585575"/>
            <a:ext cx="7861083" cy="3514027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Latches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14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Gated Sequential Circuits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 of control input</a:t>
            </a:r>
          </a:p>
          <a:p>
            <a:pPr lvl="1"/>
            <a:r>
              <a:rPr lang="en-US"/>
              <a:t>Gated Latch (Level Activated)</a:t>
            </a:r>
          </a:p>
          <a:p>
            <a:pPr lvl="1"/>
            <a:r>
              <a:rPr lang="en-US"/>
              <a:t>Edge-Triggered Flip Flop</a:t>
            </a:r>
          </a:p>
          <a:p>
            <a:pPr lvl="1"/>
            <a:r>
              <a:rPr lang="en-US"/>
              <a:t>Pulse Triggered Flip Flop</a:t>
            </a:r>
          </a:p>
        </p:txBody>
      </p:sp>
      <p:sp>
        <p:nvSpPr>
          <p:cNvPr id="612356" name="Line 4"/>
          <p:cNvSpPr>
            <a:spLocks noChangeShapeType="1"/>
          </p:cNvSpPr>
          <p:nvPr/>
        </p:nvSpPr>
        <p:spPr bwMode="auto">
          <a:xfrm>
            <a:off x="1447800" y="3581400"/>
            <a:ext cx="3962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Gated SR Latch</a:t>
            </a:r>
          </a:p>
        </p:txBody>
      </p:sp>
      <p:pic>
        <p:nvPicPr>
          <p:cNvPr id="611332" name="Picture 4" descr="01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33766"/>
          <a:stretch>
            <a:fillRect/>
          </a:stretch>
        </p:blipFill>
        <p:spPr>
          <a:xfrm>
            <a:off x="152400" y="1676400"/>
            <a:ext cx="8915400" cy="2138363"/>
          </a:xfrm>
          <a:noFill/>
          <a:ln/>
        </p:spPr>
      </p:pic>
      <p:pic>
        <p:nvPicPr>
          <p:cNvPr id="611334" name="Picture 6" descr="020"/>
          <p:cNvPicPr>
            <a:picLocks noChangeAspect="1" noChangeArrowheads="1"/>
          </p:cNvPicPr>
          <p:nvPr/>
        </p:nvPicPr>
        <p:blipFill>
          <a:blip r:embed="rId3"/>
          <a:srcRect b="31032"/>
          <a:stretch>
            <a:fillRect/>
          </a:stretch>
        </p:blipFill>
        <p:spPr bwMode="auto">
          <a:xfrm>
            <a:off x="228600" y="4038600"/>
            <a:ext cx="8786813" cy="264953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Gated SR Latch Using NANDs</a:t>
            </a:r>
          </a:p>
        </p:txBody>
      </p:sp>
      <p:pic>
        <p:nvPicPr>
          <p:cNvPr id="614404" name="Picture 4" descr="021"/>
          <p:cNvPicPr>
            <a:picLocks noChangeAspect="1" noChangeArrowheads="1"/>
          </p:cNvPicPr>
          <p:nvPr/>
        </p:nvPicPr>
        <p:blipFill>
          <a:blip r:embed="rId2"/>
          <a:srcRect b="19989"/>
          <a:stretch>
            <a:fillRect/>
          </a:stretch>
        </p:blipFill>
        <p:spPr bwMode="auto">
          <a:xfrm>
            <a:off x="152400" y="1752600"/>
            <a:ext cx="8864600" cy="26384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Gated D Latch</a:t>
            </a:r>
          </a:p>
        </p:txBody>
      </p:sp>
      <p:pic>
        <p:nvPicPr>
          <p:cNvPr id="613380" name="Picture 4" descr="022"/>
          <p:cNvPicPr>
            <a:picLocks noChangeAspect="1" noChangeArrowheads="1"/>
          </p:cNvPicPr>
          <p:nvPr/>
        </p:nvPicPr>
        <p:blipFill>
          <a:blip r:embed="rId3"/>
          <a:srcRect b="21037"/>
          <a:stretch>
            <a:fillRect/>
          </a:stretch>
        </p:blipFill>
        <p:spPr bwMode="auto">
          <a:xfrm>
            <a:off x="152400" y="3581400"/>
            <a:ext cx="8839200" cy="2522538"/>
          </a:xfrm>
          <a:prstGeom prst="rect">
            <a:avLst/>
          </a:prstGeom>
          <a:noFill/>
        </p:spPr>
      </p:pic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1524000" y="1708150"/>
            <a:ext cx="892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  Q</a:t>
            </a:r>
            <a:r>
              <a:rPr lang="en-US" baseline="30000"/>
              <a:t>+</a:t>
            </a:r>
          </a:p>
          <a:p>
            <a:r>
              <a:rPr lang="en-US"/>
              <a:t>0    0</a:t>
            </a:r>
          </a:p>
          <a:p>
            <a:r>
              <a:rPr lang="en-US"/>
              <a:t>1    1</a:t>
            </a:r>
          </a:p>
        </p:txBody>
      </p:sp>
      <p:sp>
        <p:nvSpPr>
          <p:cNvPr id="613383" name="Line 7"/>
          <p:cNvSpPr>
            <a:spLocks noChangeShapeType="1"/>
          </p:cNvSpPr>
          <p:nvPr/>
        </p:nvSpPr>
        <p:spPr bwMode="auto">
          <a:xfrm rot="5400000">
            <a:off x="1371600" y="231775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4" name="Line 8"/>
          <p:cNvSpPr>
            <a:spLocks noChangeShapeType="1"/>
          </p:cNvSpPr>
          <p:nvPr/>
        </p:nvSpPr>
        <p:spPr bwMode="auto">
          <a:xfrm rot="10800000">
            <a:off x="1524000" y="2089150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 Latch is Hazard Free (product terms chain-linked)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Gated D Latch Timing</a:t>
            </a:r>
          </a:p>
        </p:txBody>
      </p:sp>
      <p:pic>
        <p:nvPicPr>
          <p:cNvPr id="617475" name="Picture 3" descr="024"/>
          <p:cNvPicPr>
            <a:picLocks noChangeAspect="1" noChangeArrowheads="1"/>
          </p:cNvPicPr>
          <p:nvPr/>
        </p:nvPicPr>
        <p:blipFill>
          <a:blip r:embed="rId2"/>
          <a:srcRect b="12662"/>
          <a:stretch>
            <a:fillRect/>
          </a:stretch>
        </p:blipFill>
        <p:spPr bwMode="auto">
          <a:xfrm>
            <a:off x="76200" y="2049463"/>
            <a:ext cx="8915400" cy="383381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as Storage Elements</a:t>
            </a:r>
          </a:p>
        </p:txBody>
      </p:sp>
      <p:pic>
        <p:nvPicPr>
          <p:cNvPr id="620547" name="Picture 3" descr="025"/>
          <p:cNvPicPr>
            <a:picLocks noChangeAspect="1" noChangeArrowheads="1"/>
          </p:cNvPicPr>
          <p:nvPr/>
        </p:nvPicPr>
        <p:blipFill>
          <a:blip r:embed="rId2"/>
          <a:srcRect b="18021"/>
          <a:stretch>
            <a:fillRect/>
          </a:stretch>
        </p:blipFill>
        <p:spPr bwMode="auto">
          <a:xfrm>
            <a:off x="609600" y="1503363"/>
            <a:ext cx="7924800" cy="46132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 Flop Circuits</a:t>
            </a:r>
          </a:p>
        </p:txBody>
      </p:sp>
      <p:pic>
        <p:nvPicPr>
          <p:cNvPr id="619523" name="Picture 3" descr="026"/>
          <p:cNvPicPr>
            <a:picLocks noChangeAspect="1" noChangeArrowheads="1"/>
          </p:cNvPicPr>
          <p:nvPr/>
        </p:nvPicPr>
        <p:blipFill>
          <a:blip r:embed="rId3"/>
          <a:srcRect b="30083"/>
          <a:stretch>
            <a:fillRect/>
          </a:stretch>
        </p:blipFill>
        <p:spPr bwMode="auto">
          <a:xfrm>
            <a:off x="1406525" y="2052638"/>
            <a:ext cx="6326188" cy="1604962"/>
          </a:xfrm>
          <a:prstGeom prst="rect">
            <a:avLst/>
          </a:prstGeom>
          <a:noFill/>
        </p:spPr>
      </p:pic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3048000" y="15240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Pulse Narrowing Circuit</a:t>
            </a:r>
          </a:p>
        </p:txBody>
      </p:sp>
      <p:pic>
        <p:nvPicPr>
          <p:cNvPr id="619525" name="Picture 5" descr="027"/>
          <p:cNvPicPr>
            <a:picLocks noChangeAspect="1" noChangeArrowheads="1"/>
          </p:cNvPicPr>
          <p:nvPr/>
        </p:nvPicPr>
        <p:blipFill>
          <a:blip r:embed="rId4"/>
          <a:srcRect r="40752" b="63417"/>
          <a:stretch>
            <a:fillRect/>
          </a:stretch>
        </p:blipFill>
        <p:spPr bwMode="auto">
          <a:xfrm>
            <a:off x="838200" y="3851275"/>
            <a:ext cx="7772400" cy="2930525"/>
          </a:xfrm>
          <a:prstGeom prst="rect">
            <a:avLst/>
          </a:prstGeom>
          <a:noFill/>
        </p:spPr>
      </p:pic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1219200" y="4724400"/>
            <a:ext cx="2362200" cy="1219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Explain pulse-narrowing circuit.  Attach as front end to D flip flop’s C input.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Edge-Triggered D Flip Flop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029"/>
          <p:cNvPicPr>
            <a:picLocks noChangeAspect="1" noChangeArrowheads="1"/>
          </p:cNvPicPr>
          <p:nvPr/>
        </p:nvPicPr>
        <p:blipFill>
          <a:blip r:embed="rId2"/>
          <a:srcRect r="69377" b="35556"/>
          <a:stretch>
            <a:fillRect/>
          </a:stretch>
        </p:blipFill>
        <p:spPr bwMode="auto">
          <a:xfrm>
            <a:off x="685800" y="3954463"/>
            <a:ext cx="3124200" cy="2328862"/>
          </a:xfrm>
          <a:prstGeom prst="rect">
            <a:avLst/>
          </a:prstGeom>
          <a:noFill/>
        </p:spPr>
      </p:pic>
      <p:pic>
        <p:nvPicPr>
          <p:cNvPr id="7" name="Picture 5" descr="029"/>
          <p:cNvPicPr>
            <a:picLocks noChangeAspect="1" noChangeArrowheads="1"/>
          </p:cNvPicPr>
          <p:nvPr/>
        </p:nvPicPr>
        <p:blipFill>
          <a:blip r:embed="rId2"/>
          <a:srcRect l="31667" r="35646" b="35556"/>
          <a:stretch>
            <a:fillRect/>
          </a:stretch>
        </p:blipFill>
        <p:spPr bwMode="auto">
          <a:xfrm>
            <a:off x="5143500" y="3997325"/>
            <a:ext cx="3276600" cy="228917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6200" y="1614488"/>
            <a:ext cx="8991600" cy="2557462"/>
            <a:chOff x="76200" y="1614488"/>
            <a:chExt cx="8991600" cy="2557462"/>
          </a:xfrm>
        </p:grpSpPr>
        <p:pic>
          <p:nvPicPr>
            <p:cNvPr id="621571" name="Picture 3" descr="027"/>
            <p:cNvPicPr>
              <a:picLocks noChangeAspect="1" noChangeArrowheads="1"/>
            </p:cNvPicPr>
            <p:nvPr/>
          </p:nvPicPr>
          <p:blipFill>
            <a:blip r:embed="rId3"/>
            <a:srcRect b="58619"/>
            <a:stretch>
              <a:fillRect/>
            </a:stretch>
          </p:blipFill>
          <p:spPr bwMode="auto">
            <a:xfrm>
              <a:off x="76200" y="1614488"/>
              <a:ext cx="8991600" cy="227171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200900" y="3543300"/>
              <a:ext cx="571500" cy="62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 Reset of D Flip Flop</a:t>
            </a:r>
          </a:p>
        </p:txBody>
      </p:sp>
      <p:pic>
        <p:nvPicPr>
          <p:cNvPr id="623619" name="Picture 3" descr="028"/>
          <p:cNvPicPr>
            <a:picLocks noChangeAspect="1" noChangeArrowheads="1"/>
          </p:cNvPicPr>
          <p:nvPr/>
        </p:nvPicPr>
        <p:blipFill>
          <a:blip r:embed="rId2"/>
          <a:srcRect b="13408"/>
          <a:stretch>
            <a:fillRect/>
          </a:stretch>
        </p:blipFill>
        <p:spPr bwMode="auto">
          <a:xfrm>
            <a:off x="1366838" y="2322513"/>
            <a:ext cx="6407150" cy="270668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74LS74A</a:t>
            </a:r>
          </a:p>
        </p:txBody>
      </p:sp>
      <p:pic>
        <p:nvPicPr>
          <p:cNvPr id="625667" name="Picture 3" descr="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620838"/>
            <a:ext cx="7248525" cy="477996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24"/>
            <a:ext cx="9144000" cy="912275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States for Light Switch</a:t>
            </a:r>
          </a:p>
        </p:txBody>
      </p:sp>
      <p:pic>
        <p:nvPicPr>
          <p:cNvPr id="591876" name="Picture 4" descr="001"/>
          <p:cNvPicPr>
            <a:picLocks noChangeAspect="1" noChangeArrowheads="1"/>
          </p:cNvPicPr>
          <p:nvPr/>
        </p:nvPicPr>
        <p:blipFill>
          <a:blip r:embed="rId2"/>
          <a:srcRect b="12721"/>
          <a:stretch>
            <a:fillRect/>
          </a:stretch>
        </p:blipFill>
        <p:spPr bwMode="auto">
          <a:xfrm>
            <a:off x="298450" y="2044700"/>
            <a:ext cx="8616950" cy="370363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479"/>
            <a:ext cx="7772400" cy="931420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 Flip Flops</a:t>
            </a:r>
          </a:p>
        </p:txBody>
      </p:sp>
      <p:pic>
        <p:nvPicPr>
          <p:cNvPr id="626692" name="Picture 4" descr="035"/>
          <p:cNvPicPr>
            <a:picLocks noChangeAspect="1" noChangeArrowheads="1"/>
          </p:cNvPicPr>
          <p:nvPr/>
        </p:nvPicPr>
        <p:blipFill>
          <a:blip r:embed="rId2"/>
          <a:srcRect r="32744" b="22438"/>
          <a:stretch>
            <a:fillRect/>
          </a:stretch>
        </p:blipFill>
        <p:spPr bwMode="auto">
          <a:xfrm>
            <a:off x="2209800" y="3319463"/>
            <a:ext cx="5181600" cy="3462337"/>
          </a:xfrm>
          <a:prstGeom prst="rect">
            <a:avLst/>
          </a:prstGeom>
          <a:noFill/>
        </p:spPr>
      </p:pic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2133600" y="1130300"/>
            <a:ext cx="2554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 K  Q</a:t>
            </a:r>
            <a:r>
              <a:rPr lang="en-US" baseline="30000"/>
              <a:t>+   </a:t>
            </a:r>
            <a:r>
              <a:rPr lang="en-US"/>
              <a:t>Comment</a:t>
            </a:r>
            <a:endParaRPr lang="en-US" baseline="30000"/>
          </a:p>
          <a:p>
            <a:r>
              <a:rPr lang="en-US"/>
              <a:t>0 0   Q   No change</a:t>
            </a:r>
          </a:p>
          <a:p>
            <a:r>
              <a:rPr lang="en-US"/>
              <a:t>0 1    0   Reset</a:t>
            </a:r>
          </a:p>
          <a:p>
            <a:r>
              <a:rPr lang="en-US"/>
              <a:t>1 0    1   Set</a:t>
            </a:r>
          </a:p>
          <a:p>
            <a:r>
              <a:rPr lang="en-US"/>
              <a:t>1 1    Q  Toggle</a:t>
            </a:r>
          </a:p>
        </p:txBody>
      </p:sp>
      <p:sp>
        <p:nvSpPr>
          <p:cNvPr id="626695" name="Line 7"/>
          <p:cNvSpPr>
            <a:spLocks noChangeShapeType="1"/>
          </p:cNvSpPr>
          <p:nvPr/>
        </p:nvSpPr>
        <p:spPr bwMode="auto">
          <a:xfrm rot="5400000">
            <a:off x="1882775" y="2117725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6696" name="Line 8"/>
          <p:cNvSpPr>
            <a:spLocks noChangeShapeType="1"/>
          </p:cNvSpPr>
          <p:nvPr/>
        </p:nvSpPr>
        <p:spPr bwMode="auto">
          <a:xfrm>
            <a:off x="2895600" y="26543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6697" name="Line 9"/>
          <p:cNvSpPr>
            <a:spLocks noChangeShapeType="1"/>
          </p:cNvSpPr>
          <p:nvPr/>
        </p:nvSpPr>
        <p:spPr bwMode="auto">
          <a:xfrm rot="10800000">
            <a:off x="2209800" y="1511300"/>
            <a:ext cx="2514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6698" name="Picture 10" descr="035"/>
          <p:cNvPicPr>
            <a:picLocks noChangeAspect="1" noChangeArrowheads="1"/>
          </p:cNvPicPr>
          <p:nvPr/>
        </p:nvPicPr>
        <p:blipFill>
          <a:blip r:embed="rId2"/>
          <a:srcRect l="76991" t="11899" b="56033"/>
          <a:stretch>
            <a:fillRect/>
          </a:stretch>
        </p:blipFill>
        <p:spPr bwMode="auto">
          <a:xfrm>
            <a:off x="5562600" y="1295400"/>
            <a:ext cx="1981200" cy="16002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44704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Flip Flops</a:t>
            </a:r>
          </a:p>
        </p:txBody>
      </p:sp>
      <p:pic>
        <p:nvPicPr>
          <p:cNvPr id="627715" name="Picture 3" descr="036"/>
          <p:cNvPicPr>
            <a:picLocks noChangeAspect="1" noChangeArrowheads="1"/>
          </p:cNvPicPr>
          <p:nvPr/>
        </p:nvPicPr>
        <p:blipFill>
          <a:blip r:embed="rId2"/>
          <a:srcRect l="78958" r="1559" b="48038"/>
          <a:stretch>
            <a:fillRect/>
          </a:stretch>
        </p:blipFill>
        <p:spPr bwMode="auto">
          <a:xfrm>
            <a:off x="5029200" y="4411663"/>
            <a:ext cx="2362200" cy="1989137"/>
          </a:xfrm>
          <a:prstGeom prst="rect">
            <a:avLst/>
          </a:prstGeom>
          <a:noFill/>
        </p:spPr>
      </p:pic>
      <p:pic>
        <p:nvPicPr>
          <p:cNvPr id="627717" name="Picture 5" descr="036"/>
          <p:cNvPicPr>
            <a:picLocks noChangeAspect="1" noChangeArrowheads="1"/>
          </p:cNvPicPr>
          <p:nvPr/>
        </p:nvPicPr>
        <p:blipFill>
          <a:blip r:embed="rId2"/>
          <a:srcRect l="24611" r="55907" b="48038"/>
          <a:stretch>
            <a:fillRect/>
          </a:stretch>
        </p:blipFill>
        <p:spPr bwMode="auto">
          <a:xfrm>
            <a:off x="1524000" y="4487863"/>
            <a:ext cx="2362200" cy="1989137"/>
          </a:xfrm>
          <a:prstGeom prst="rect">
            <a:avLst/>
          </a:prstGeom>
          <a:noFill/>
        </p:spPr>
      </p:pic>
      <p:pic>
        <p:nvPicPr>
          <p:cNvPr id="627718" name="Picture 6" descr="036"/>
          <p:cNvPicPr>
            <a:picLocks noChangeAspect="1" noChangeArrowheads="1"/>
          </p:cNvPicPr>
          <p:nvPr/>
        </p:nvPicPr>
        <p:blipFill>
          <a:blip r:embed="rId2"/>
          <a:srcRect r="80518" b="48038"/>
          <a:stretch>
            <a:fillRect/>
          </a:stretch>
        </p:blipFill>
        <p:spPr bwMode="auto">
          <a:xfrm>
            <a:off x="5181600" y="1668463"/>
            <a:ext cx="2362200" cy="1989137"/>
          </a:xfrm>
          <a:prstGeom prst="rect">
            <a:avLst/>
          </a:prstGeom>
          <a:noFill/>
        </p:spPr>
      </p:pic>
      <p:sp>
        <p:nvSpPr>
          <p:cNvPr id="627722" name="Text Box 10"/>
          <p:cNvSpPr txBox="1">
            <a:spLocks noChangeArrowheads="1"/>
          </p:cNvSpPr>
          <p:nvPr/>
        </p:nvSpPr>
        <p:spPr bwMode="auto">
          <a:xfrm>
            <a:off x="1331913" y="1587500"/>
            <a:ext cx="3163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 = K=T  Q</a:t>
            </a:r>
            <a:r>
              <a:rPr lang="en-US" baseline="30000"/>
              <a:t>+   </a:t>
            </a:r>
            <a:r>
              <a:rPr lang="en-US"/>
              <a:t>Comment</a:t>
            </a:r>
            <a:endParaRPr lang="en-US" baseline="30000"/>
          </a:p>
          <a:p>
            <a:r>
              <a:rPr lang="en-US"/>
              <a:t>0 0       0  Q   No change</a:t>
            </a:r>
          </a:p>
          <a:p>
            <a:r>
              <a:rPr lang="en-US"/>
              <a:t>0 1</a:t>
            </a:r>
          </a:p>
          <a:p>
            <a:r>
              <a:rPr lang="en-US"/>
              <a:t>1 0</a:t>
            </a:r>
          </a:p>
          <a:p>
            <a:r>
              <a:rPr lang="en-US"/>
              <a:t>1 1       1  Q   Toggle</a:t>
            </a:r>
          </a:p>
        </p:txBody>
      </p:sp>
      <p:sp>
        <p:nvSpPr>
          <p:cNvPr id="627723" name="Line 11"/>
          <p:cNvSpPr>
            <a:spLocks noChangeShapeType="1"/>
          </p:cNvSpPr>
          <p:nvPr/>
        </p:nvSpPr>
        <p:spPr bwMode="auto">
          <a:xfrm rot="5400000">
            <a:off x="1674813" y="2616200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24" name="Line 12"/>
          <p:cNvSpPr>
            <a:spLocks noChangeShapeType="1"/>
          </p:cNvSpPr>
          <p:nvPr/>
        </p:nvSpPr>
        <p:spPr bwMode="auto">
          <a:xfrm>
            <a:off x="2627313" y="31115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25" name="Line 13"/>
          <p:cNvSpPr>
            <a:spLocks noChangeShapeType="1"/>
          </p:cNvSpPr>
          <p:nvPr/>
        </p:nvSpPr>
        <p:spPr bwMode="auto">
          <a:xfrm rot="10800000">
            <a:off x="1408113" y="1968500"/>
            <a:ext cx="2971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8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Diagrams for Binary Up Counters</a:t>
            </a:r>
          </a:p>
        </p:txBody>
      </p:sp>
      <p:pic>
        <p:nvPicPr>
          <p:cNvPr id="628739" name="Picture 3" descr="038"/>
          <p:cNvPicPr>
            <a:picLocks noChangeAspect="1" noChangeArrowheads="1"/>
          </p:cNvPicPr>
          <p:nvPr/>
        </p:nvPicPr>
        <p:blipFill>
          <a:blip r:embed="rId2"/>
          <a:srcRect b="10019"/>
          <a:stretch>
            <a:fillRect/>
          </a:stretch>
        </p:blipFill>
        <p:spPr bwMode="auto">
          <a:xfrm>
            <a:off x="900113" y="1306513"/>
            <a:ext cx="7340600" cy="547528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4-Bit Binary Up Counter</a:t>
            </a:r>
          </a:p>
        </p:txBody>
      </p:sp>
      <p:pic>
        <p:nvPicPr>
          <p:cNvPr id="629763" name="Picture 3" descr="039"/>
          <p:cNvPicPr>
            <a:picLocks noChangeAspect="1" noChangeArrowheads="1"/>
          </p:cNvPicPr>
          <p:nvPr/>
        </p:nvPicPr>
        <p:blipFill>
          <a:blip r:embed="rId3"/>
          <a:srcRect b="8054"/>
          <a:stretch>
            <a:fillRect/>
          </a:stretch>
        </p:blipFill>
        <p:spPr bwMode="auto">
          <a:xfrm>
            <a:off x="1295400" y="104775"/>
            <a:ext cx="6935788" cy="66008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75249" y="6550223"/>
            <a:ext cx="4572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400" dirty="0"/>
              <a:t>T flip flops ideal for counters (remain same or toggle)!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1292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Counter Timing Diagram</a:t>
            </a:r>
          </a:p>
        </p:txBody>
      </p:sp>
      <p:pic>
        <p:nvPicPr>
          <p:cNvPr id="630787" name="Picture 3" descr="040"/>
          <p:cNvPicPr>
            <a:picLocks noChangeAspect="1" noChangeArrowheads="1"/>
          </p:cNvPicPr>
          <p:nvPr/>
        </p:nvPicPr>
        <p:blipFill>
          <a:blip r:embed="rId2"/>
          <a:srcRect b="21387"/>
          <a:stretch>
            <a:fillRect/>
          </a:stretch>
        </p:blipFill>
        <p:spPr bwMode="auto">
          <a:xfrm>
            <a:off x="76200" y="2419350"/>
            <a:ext cx="8839200" cy="279241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Machines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State Transition Diagrams</a:t>
            </a:r>
          </a:p>
          <a:p>
            <a:r>
              <a:rPr lang="en-US" dirty="0"/>
              <a:t>Next State Tables</a:t>
            </a:r>
          </a:p>
          <a:p>
            <a:r>
              <a:rPr lang="en-US" dirty="0"/>
              <a:t>Mealy and Moore Machines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Mealy: </a:t>
            </a:r>
            <a:r>
              <a:rPr lang="en-US" dirty="0"/>
              <a:t>Output logic uses current state and inputs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Moore</a:t>
            </a:r>
            <a:r>
              <a:rPr lang="en-US" dirty="0"/>
              <a:t>: Output logic uses only current state</a:t>
            </a:r>
          </a:p>
          <a:p>
            <a:r>
              <a:rPr lang="en-US" dirty="0"/>
              <a:t>One Hot vs. Encoded State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2999"/>
            <a:ext cx="8033904" cy="4647887"/>
          </a:xfrm>
          <a:solidFill>
            <a:srgbClr val="FFFF00"/>
          </a:solidFill>
        </p:spPr>
        <p:txBody>
          <a:bodyPr/>
          <a:lstStyle/>
          <a:p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T-bird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tail-lights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T-bird tail-lights example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34884" name="Object 4"/>
          <p:cNvGraphicFramePr>
            <a:graphicFrameLocks noChangeAspect="1"/>
          </p:cNvGraphicFramePr>
          <p:nvPr/>
        </p:nvGraphicFramePr>
        <p:xfrm>
          <a:off x="228600" y="1143000"/>
          <a:ext cx="8610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67" name="Artwork" r:id="rId3" imgW="7009524" imgH="4219048" progId="">
                  <p:embed/>
                </p:oleObj>
              </mc:Choice>
              <mc:Fallback>
                <p:oleObj name="Artwork" r:id="rId3" imgW="7009524" imgH="4219048" progId="">
                  <p:embed/>
                  <p:pic>
                    <p:nvPicPr>
                      <p:cNvPr id="6348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86106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4885" name="Group 5"/>
          <p:cNvGrpSpPr>
            <a:grpSpLocks/>
          </p:cNvGrpSpPr>
          <p:nvPr/>
        </p:nvGrpSpPr>
        <p:grpSpPr bwMode="auto">
          <a:xfrm>
            <a:off x="666750" y="3810000"/>
            <a:ext cx="2371725" cy="457200"/>
            <a:chOff x="420" y="2400"/>
            <a:chExt cx="1494" cy="288"/>
          </a:xfrm>
        </p:grpSpPr>
        <p:sp>
          <p:nvSpPr>
            <p:cNvPr id="634886" name="AutoShape 6"/>
            <p:cNvSpPr>
              <a:spLocks noChangeArrowheads="1"/>
            </p:cNvSpPr>
            <p:nvPr/>
          </p:nvSpPr>
          <p:spPr bwMode="auto">
            <a:xfrm>
              <a:off x="143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87" name="AutoShape 7"/>
            <p:cNvSpPr>
              <a:spLocks noChangeArrowheads="1"/>
            </p:cNvSpPr>
            <p:nvPr/>
          </p:nvSpPr>
          <p:spPr bwMode="auto">
            <a:xfrm>
              <a:off x="92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88" name="AutoShape 8"/>
            <p:cNvSpPr>
              <a:spLocks noChangeArrowheads="1"/>
            </p:cNvSpPr>
            <p:nvPr/>
          </p:nvSpPr>
          <p:spPr bwMode="auto">
            <a:xfrm>
              <a:off x="420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889" name="Group 9"/>
          <p:cNvGrpSpPr>
            <a:grpSpLocks/>
          </p:cNvGrpSpPr>
          <p:nvPr/>
        </p:nvGrpSpPr>
        <p:grpSpPr bwMode="auto">
          <a:xfrm>
            <a:off x="1485900" y="3810000"/>
            <a:ext cx="1571625" cy="457200"/>
            <a:chOff x="936" y="2400"/>
            <a:chExt cx="990" cy="288"/>
          </a:xfrm>
        </p:grpSpPr>
        <p:sp>
          <p:nvSpPr>
            <p:cNvPr id="634890" name="AutoShape 10"/>
            <p:cNvSpPr>
              <a:spLocks noChangeArrowheads="1"/>
            </p:cNvSpPr>
            <p:nvPr/>
          </p:nvSpPr>
          <p:spPr bwMode="auto">
            <a:xfrm>
              <a:off x="144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91" name="AutoShape 11"/>
            <p:cNvSpPr>
              <a:spLocks noChangeArrowheads="1"/>
            </p:cNvSpPr>
            <p:nvPr/>
          </p:nvSpPr>
          <p:spPr bwMode="auto">
            <a:xfrm>
              <a:off x="93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892" name="AutoShape 12"/>
          <p:cNvSpPr>
            <a:spLocks noChangeArrowheads="1"/>
          </p:cNvSpPr>
          <p:nvPr/>
        </p:nvSpPr>
        <p:spPr bwMode="auto">
          <a:xfrm>
            <a:off x="2276475" y="38100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893" name="Rectangle 13"/>
          <p:cNvSpPr>
            <a:spLocks noChangeArrowheads="1"/>
          </p:cNvSpPr>
          <p:nvPr/>
        </p:nvSpPr>
        <p:spPr bwMode="auto">
          <a:xfrm>
            <a:off x="838200" y="4724400"/>
            <a:ext cx="152400" cy="76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894" name="Group 14"/>
          <p:cNvGrpSpPr>
            <a:grpSpLocks/>
          </p:cNvGrpSpPr>
          <p:nvPr/>
        </p:nvGrpSpPr>
        <p:grpSpPr bwMode="auto">
          <a:xfrm>
            <a:off x="676275" y="3810000"/>
            <a:ext cx="2371725" cy="457200"/>
            <a:chOff x="420" y="2400"/>
            <a:chExt cx="1494" cy="288"/>
          </a:xfrm>
        </p:grpSpPr>
        <p:sp>
          <p:nvSpPr>
            <p:cNvPr id="634895" name="AutoShape 15"/>
            <p:cNvSpPr>
              <a:spLocks noChangeArrowheads="1"/>
            </p:cNvSpPr>
            <p:nvPr/>
          </p:nvSpPr>
          <p:spPr bwMode="auto">
            <a:xfrm>
              <a:off x="143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96" name="AutoShape 16"/>
            <p:cNvSpPr>
              <a:spLocks noChangeArrowheads="1"/>
            </p:cNvSpPr>
            <p:nvPr/>
          </p:nvSpPr>
          <p:spPr bwMode="auto">
            <a:xfrm>
              <a:off x="92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97" name="AutoShape 17"/>
            <p:cNvSpPr>
              <a:spLocks noChangeArrowheads="1"/>
            </p:cNvSpPr>
            <p:nvPr/>
          </p:nvSpPr>
          <p:spPr bwMode="auto">
            <a:xfrm>
              <a:off x="420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898" name="Group 18"/>
          <p:cNvGrpSpPr>
            <a:grpSpLocks/>
          </p:cNvGrpSpPr>
          <p:nvPr/>
        </p:nvGrpSpPr>
        <p:grpSpPr bwMode="auto">
          <a:xfrm>
            <a:off x="1495425" y="3810000"/>
            <a:ext cx="1571625" cy="457200"/>
            <a:chOff x="936" y="2400"/>
            <a:chExt cx="990" cy="288"/>
          </a:xfrm>
        </p:grpSpPr>
        <p:sp>
          <p:nvSpPr>
            <p:cNvPr id="634899" name="AutoShape 19"/>
            <p:cNvSpPr>
              <a:spLocks noChangeArrowheads="1"/>
            </p:cNvSpPr>
            <p:nvPr/>
          </p:nvSpPr>
          <p:spPr bwMode="auto">
            <a:xfrm>
              <a:off x="144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00" name="AutoShape 20"/>
            <p:cNvSpPr>
              <a:spLocks noChangeArrowheads="1"/>
            </p:cNvSpPr>
            <p:nvPr/>
          </p:nvSpPr>
          <p:spPr bwMode="auto">
            <a:xfrm>
              <a:off x="93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01" name="AutoShape 21"/>
          <p:cNvSpPr>
            <a:spLocks noChangeArrowheads="1"/>
          </p:cNvSpPr>
          <p:nvPr/>
        </p:nvSpPr>
        <p:spPr bwMode="auto">
          <a:xfrm>
            <a:off x="2286000" y="38100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2" name="Rectangle 22"/>
          <p:cNvSpPr>
            <a:spLocks noChangeArrowheads="1"/>
          </p:cNvSpPr>
          <p:nvPr/>
        </p:nvSpPr>
        <p:spPr bwMode="auto">
          <a:xfrm>
            <a:off x="847725" y="4724400"/>
            <a:ext cx="152400" cy="76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03" name="Group 23"/>
          <p:cNvGrpSpPr>
            <a:grpSpLocks/>
          </p:cNvGrpSpPr>
          <p:nvPr/>
        </p:nvGrpSpPr>
        <p:grpSpPr bwMode="auto">
          <a:xfrm>
            <a:off x="685800" y="3810000"/>
            <a:ext cx="2371725" cy="457200"/>
            <a:chOff x="420" y="2400"/>
            <a:chExt cx="1494" cy="288"/>
          </a:xfrm>
        </p:grpSpPr>
        <p:sp>
          <p:nvSpPr>
            <p:cNvPr id="634904" name="AutoShape 24"/>
            <p:cNvSpPr>
              <a:spLocks noChangeArrowheads="1"/>
            </p:cNvSpPr>
            <p:nvPr/>
          </p:nvSpPr>
          <p:spPr bwMode="auto">
            <a:xfrm>
              <a:off x="143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05" name="AutoShape 25"/>
            <p:cNvSpPr>
              <a:spLocks noChangeArrowheads="1"/>
            </p:cNvSpPr>
            <p:nvPr/>
          </p:nvSpPr>
          <p:spPr bwMode="auto">
            <a:xfrm>
              <a:off x="92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06" name="AutoShape 26"/>
            <p:cNvSpPr>
              <a:spLocks noChangeArrowheads="1"/>
            </p:cNvSpPr>
            <p:nvPr/>
          </p:nvSpPr>
          <p:spPr bwMode="auto">
            <a:xfrm>
              <a:off x="420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07" name="Group 27"/>
          <p:cNvGrpSpPr>
            <a:grpSpLocks/>
          </p:cNvGrpSpPr>
          <p:nvPr/>
        </p:nvGrpSpPr>
        <p:grpSpPr bwMode="auto">
          <a:xfrm>
            <a:off x="1504950" y="3810000"/>
            <a:ext cx="1571625" cy="457200"/>
            <a:chOff x="936" y="2400"/>
            <a:chExt cx="990" cy="288"/>
          </a:xfrm>
        </p:grpSpPr>
        <p:sp>
          <p:nvSpPr>
            <p:cNvPr id="634908" name="AutoShape 28"/>
            <p:cNvSpPr>
              <a:spLocks noChangeArrowheads="1"/>
            </p:cNvSpPr>
            <p:nvPr/>
          </p:nvSpPr>
          <p:spPr bwMode="auto">
            <a:xfrm>
              <a:off x="144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09" name="AutoShape 29"/>
            <p:cNvSpPr>
              <a:spLocks noChangeArrowheads="1"/>
            </p:cNvSpPr>
            <p:nvPr/>
          </p:nvSpPr>
          <p:spPr bwMode="auto">
            <a:xfrm>
              <a:off x="93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0" name="AutoShape 30"/>
          <p:cNvSpPr>
            <a:spLocks noChangeArrowheads="1"/>
          </p:cNvSpPr>
          <p:nvPr/>
        </p:nvSpPr>
        <p:spPr bwMode="auto">
          <a:xfrm>
            <a:off x="2295525" y="38100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11" name="Rectangle 31"/>
          <p:cNvSpPr>
            <a:spLocks noChangeArrowheads="1"/>
          </p:cNvSpPr>
          <p:nvPr/>
        </p:nvSpPr>
        <p:spPr bwMode="auto">
          <a:xfrm>
            <a:off x="857250" y="4724400"/>
            <a:ext cx="152400" cy="76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2" grpId="0" animBg="1"/>
      <p:bldP spid="634893" grpId="0" animBg="1"/>
      <p:bldP spid="634901" grpId="0" animBg="1"/>
      <p:bldP spid="634902" grpId="0" animBg="1"/>
      <p:bldP spid="634910" grpId="0" animBg="1"/>
      <p:bldP spid="6349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2057400" cy="1219200"/>
          </a:xfrm>
        </p:spPr>
        <p:txBody>
          <a:bodyPr/>
          <a:lstStyle/>
          <a:p>
            <a:r>
              <a:rPr lang="en-US"/>
              <a:t>State</a:t>
            </a:r>
            <a:br>
              <a:rPr lang="en-US"/>
            </a:br>
            <a:r>
              <a:rPr lang="en-US"/>
              <a:t>diagram</a:t>
            </a:r>
          </a:p>
        </p:txBody>
      </p:sp>
      <p:graphicFrame>
        <p:nvGraphicFramePr>
          <p:cNvPr id="635907" name="Object 3"/>
          <p:cNvGraphicFramePr>
            <a:graphicFrameLocks noChangeAspect="1"/>
          </p:cNvGraphicFramePr>
          <p:nvPr/>
        </p:nvGraphicFramePr>
        <p:xfrm>
          <a:off x="3352800" y="228600"/>
          <a:ext cx="5410200" cy="619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32" name="Artwork" r:id="rId3" imgW="5409524" imgH="6190476" progId="">
                  <p:embed/>
                </p:oleObj>
              </mc:Choice>
              <mc:Fallback>
                <p:oleObj name="Artwork" r:id="rId3" imgW="5409524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"/>
                        <a:ext cx="5410200" cy="619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3182938" cy="2282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Inputs:</a:t>
            </a:r>
          </a:p>
          <a:p>
            <a:pPr eaLnBrk="0" hangingPunct="0"/>
            <a:r>
              <a:rPr lang="en-US">
                <a:latin typeface="Helvetica" pitchFamily="34" charset="0"/>
              </a:rPr>
              <a:t>LEFT, RIGHT, HAZ</a:t>
            </a:r>
          </a:p>
          <a:p>
            <a:pPr eaLnBrk="0" hangingPunct="0"/>
            <a:endParaRPr lang="en-US">
              <a:latin typeface="Helvetica" pitchFamily="34" charset="0"/>
            </a:endParaRPr>
          </a:p>
          <a:p>
            <a:pPr eaLnBrk="0" hangingPunct="0"/>
            <a:r>
              <a:rPr lang="en-US">
                <a:latin typeface="Helvetica" pitchFamily="34" charset="0"/>
              </a:rPr>
              <a:t>Outputs:</a:t>
            </a:r>
          </a:p>
          <a:p>
            <a:pPr eaLnBrk="0" hangingPunct="0"/>
            <a:r>
              <a:rPr lang="en-US">
                <a:latin typeface="Helvetica" pitchFamily="34" charset="0"/>
              </a:rPr>
              <a:t>Six lamps</a:t>
            </a:r>
          </a:p>
          <a:p>
            <a:pPr eaLnBrk="0" hangingPunct="0"/>
            <a:r>
              <a:rPr lang="en-US">
                <a:latin typeface="Helvetica" pitchFamily="34" charset="0"/>
              </a:rPr>
              <a:t>(function of state only)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Encoded or One-Hot?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057400"/>
            <a:ext cx="7772400" cy="30861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Encoded</a:t>
            </a:r>
            <a:endParaRPr lang="en-US" dirty="0"/>
          </a:p>
          <a:p>
            <a:pPr lvl="1"/>
            <a:r>
              <a:rPr lang="en-US" dirty="0"/>
              <a:t>8 states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3 flip </a:t>
            </a:r>
            <a:r>
              <a:rPr lang="en-US" dirty="0" smtClean="0"/>
              <a:t>flops</a:t>
            </a:r>
          </a:p>
          <a:p>
            <a:pPr lvl="1"/>
            <a:r>
              <a:rPr lang="en-US" dirty="0" smtClean="0"/>
              <a:t>Need to determine state assignment</a:t>
            </a:r>
            <a:endParaRPr lang="en-US" dirty="0"/>
          </a:p>
          <a:p>
            <a:r>
              <a:rPr lang="en-US" dirty="0"/>
              <a:t>One-hot</a:t>
            </a:r>
          </a:p>
          <a:p>
            <a:pPr lvl="1"/>
            <a:r>
              <a:rPr lang="en-US" dirty="0"/>
              <a:t>Dedicate </a:t>
            </a:r>
            <a:r>
              <a:rPr lang="en-US" dirty="0" smtClean="0"/>
              <a:t> a flip </a:t>
            </a:r>
            <a:r>
              <a:rPr lang="en-US" dirty="0"/>
              <a:t>flop per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Need 8 flip flops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5372100" y="5086350"/>
            <a:ext cx="1104900" cy="782638"/>
          </a:xfrm>
          <a:prstGeom prst="rect">
            <a:avLst/>
          </a:prstGeom>
          <a:noFill/>
        </p:spPr>
      </p:pic>
      <p:pic>
        <p:nvPicPr>
          <p:cNvPr id="7" name="Picture 4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7696200" y="5086350"/>
            <a:ext cx="1104900" cy="782638"/>
          </a:xfrm>
          <a:prstGeom prst="rect">
            <a:avLst/>
          </a:prstGeom>
          <a:noFill/>
        </p:spPr>
      </p:pic>
      <p:pic>
        <p:nvPicPr>
          <p:cNvPr id="8" name="Picture 5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6515100" y="5086350"/>
            <a:ext cx="1104900" cy="78263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1562100"/>
            <a:ext cx="3228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96"/>
            <a:ext cx="9144000" cy="1450066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S-R Latch</a:t>
            </a:r>
          </a:p>
        </p:txBody>
      </p:sp>
      <p:pic>
        <p:nvPicPr>
          <p:cNvPr id="593923" name="Picture 3" descr="002"/>
          <p:cNvPicPr>
            <a:picLocks noChangeAspect="1" noChangeArrowheads="1"/>
          </p:cNvPicPr>
          <p:nvPr/>
        </p:nvPicPr>
        <p:blipFill>
          <a:blip r:embed="rId3"/>
          <a:srcRect b="24110"/>
          <a:stretch>
            <a:fillRect/>
          </a:stretch>
        </p:blipFill>
        <p:spPr bwMode="auto">
          <a:xfrm>
            <a:off x="76200" y="1600200"/>
            <a:ext cx="8991600" cy="2806700"/>
          </a:xfrm>
          <a:prstGeom prst="rect">
            <a:avLst/>
          </a:prstGeom>
          <a:noFill/>
        </p:spPr>
      </p:pic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1965325" y="4460875"/>
            <a:ext cx="1120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 R  Q</a:t>
            </a:r>
            <a:r>
              <a:rPr lang="en-US" baseline="30000"/>
              <a:t>+</a:t>
            </a:r>
          </a:p>
          <a:p>
            <a:r>
              <a:rPr lang="en-US"/>
              <a:t>0 0   Q</a:t>
            </a:r>
          </a:p>
          <a:p>
            <a:r>
              <a:rPr lang="en-US"/>
              <a:t>0 1    0</a:t>
            </a:r>
          </a:p>
          <a:p>
            <a:r>
              <a:rPr lang="en-US"/>
              <a:t>1 0    1</a:t>
            </a:r>
          </a:p>
          <a:p>
            <a:r>
              <a:rPr lang="en-US"/>
              <a:t>1 1    0</a:t>
            </a:r>
          </a:p>
        </p:txBody>
      </p:sp>
      <p:sp>
        <p:nvSpPr>
          <p:cNvPr id="593925" name="Line 5"/>
          <p:cNvSpPr>
            <a:spLocks noChangeShapeType="1"/>
          </p:cNvSpPr>
          <p:nvPr/>
        </p:nvSpPr>
        <p:spPr bwMode="auto">
          <a:xfrm>
            <a:off x="1981200" y="4876800"/>
            <a:ext cx="990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26" name="Line 6"/>
          <p:cNvSpPr>
            <a:spLocks noChangeShapeType="1"/>
          </p:cNvSpPr>
          <p:nvPr/>
        </p:nvSpPr>
        <p:spPr bwMode="auto">
          <a:xfrm rot="5400000">
            <a:off x="1714500" y="5448300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27" name="Text Box 7"/>
          <p:cNvSpPr txBox="1">
            <a:spLocks noChangeArrowheads="1"/>
          </p:cNvSpPr>
          <p:nvPr/>
        </p:nvSpPr>
        <p:spPr bwMode="auto">
          <a:xfrm>
            <a:off x="4114800" y="4724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S-R latch is reset dominant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77467" y="6055409"/>
            <a:ext cx="457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800" dirty="0"/>
              <a:t>Different ways to name/nomenclature for current/next state.  Text uses Q+ for next.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  <a:br>
              <a:rPr lang="en-US"/>
            </a:br>
            <a:r>
              <a:rPr lang="en-US"/>
              <a:t>(Encoded, Moore Machine)</a:t>
            </a:r>
          </a:p>
        </p:txBody>
      </p:sp>
      <p:pic>
        <p:nvPicPr>
          <p:cNvPr id="640003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2590800"/>
            <a:ext cx="1828800" cy="1295400"/>
          </a:xfrm>
          <a:prstGeom prst="rect">
            <a:avLst/>
          </a:prstGeom>
          <a:noFill/>
        </p:spPr>
      </p:pic>
      <p:pic>
        <p:nvPicPr>
          <p:cNvPr id="640004" name="Picture 4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3886200"/>
            <a:ext cx="1828800" cy="1295400"/>
          </a:xfrm>
          <a:prstGeom prst="rect">
            <a:avLst/>
          </a:prstGeom>
          <a:noFill/>
        </p:spPr>
      </p:pic>
      <p:pic>
        <p:nvPicPr>
          <p:cNvPr id="640005" name="Picture 5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5181600"/>
            <a:ext cx="1828800" cy="1295400"/>
          </a:xfrm>
          <a:prstGeom prst="rect">
            <a:avLst/>
          </a:prstGeom>
          <a:noFill/>
        </p:spPr>
      </p:pic>
      <p:sp>
        <p:nvSpPr>
          <p:cNvPr id="640006" name="Oval 6"/>
          <p:cNvSpPr>
            <a:spLocks noChangeArrowheads="1"/>
          </p:cNvSpPr>
          <p:nvPr/>
        </p:nvSpPr>
        <p:spPr bwMode="auto">
          <a:xfrm>
            <a:off x="1752600" y="2438400"/>
            <a:ext cx="1905000" cy="3657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Next</a:t>
            </a:r>
          </a:p>
          <a:p>
            <a:pPr algn="ctr"/>
            <a:r>
              <a:rPr lang="en-US"/>
              <a:t>State</a:t>
            </a:r>
          </a:p>
          <a:p>
            <a:pPr algn="ctr"/>
            <a:r>
              <a:rPr lang="en-US"/>
              <a:t>Logic</a:t>
            </a:r>
          </a:p>
        </p:txBody>
      </p:sp>
      <p:sp>
        <p:nvSpPr>
          <p:cNvPr id="640007" name="Oval 7"/>
          <p:cNvSpPr>
            <a:spLocks noChangeArrowheads="1"/>
          </p:cNvSpPr>
          <p:nvPr/>
        </p:nvSpPr>
        <p:spPr bwMode="auto">
          <a:xfrm>
            <a:off x="5410200" y="2514600"/>
            <a:ext cx="1905000" cy="3657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Logic</a:t>
            </a:r>
          </a:p>
        </p:txBody>
      </p:sp>
      <p:sp>
        <p:nvSpPr>
          <p:cNvPr id="640008" name="Line 8"/>
          <p:cNvSpPr>
            <a:spLocks noChangeShapeType="1"/>
          </p:cNvSpPr>
          <p:nvPr/>
        </p:nvSpPr>
        <p:spPr bwMode="auto">
          <a:xfrm>
            <a:off x="72390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>
            <a:off x="7315200" y="3962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0" name="Line 10"/>
          <p:cNvSpPr>
            <a:spLocks noChangeShapeType="1"/>
          </p:cNvSpPr>
          <p:nvPr/>
        </p:nvSpPr>
        <p:spPr bwMode="auto">
          <a:xfrm>
            <a:off x="73152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1" name="Line 11"/>
          <p:cNvSpPr>
            <a:spLocks noChangeShapeType="1"/>
          </p:cNvSpPr>
          <p:nvPr/>
        </p:nvSpPr>
        <p:spPr bwMode="auto">
          <a:xfrm>
            <a:off x="7315200" y="464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2" name="Line 12"/>
          <p:cNvSpPr>
            <a:spLocks noChangeShapeType="1"/>
          </p:cNvSpPr>
          <p:nvPr/>
        </p:nvSpPr>
        <p:spPr bwMode="auto">
          <a:xfrm>
            <a:off x="609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>
            <a:off x="609600" y="4038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>
            <a:off x="6096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5" name="Line 15"/>
          <p:cNvSpPr>
            <a:spLocks noChangeShapeType="1"/>
          </p:cNvSpPr>
          <p:nvPr/>
        </p:nvSpPr>
        <p:spPr bwMode="auto">
          <a:xfrm>
            <a:off x="609600" y="464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6" name="Text Box 16"/>
          <p:cNvSpPr txBox="1">
            <a:spLocks noChangeArrowheads="1"/>
          </p:cNvSpPr>
          <p:nvPr/>
        </p:nvSpPr>
        <p:spPr bwMode="auto">
          <a:xfrm>
            <a:off x="517525" y="3089275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Inputs</a:t>
            </a:r>
          </a:p>
        </p:txBody>
      </p:sp>
      <p:sp>
        <p:nvSpPr>
          <p:cNvPr id="640017" name="Text Box 17"/>
          <p:cNvSpPr txBox="1">
            <a:spLocks noChangeArrowheads="1"/>
          </p:cNvSpPr>
          <p:nvPr/>
        </p:nvSpPr>
        <p:spPr bwMode="auto">
          <a:xfrm>
            <a:off x="7283450" y="30480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Outputs</a:t>
            </a:r>
          </a:p>
        </p:txBody>
      </p:sp>
      <p:sp>
        <p:nvSpPr>
          <p:cNvPr id="640018" name="Line 18"/>
          <p:cNvSpPr>
            <a:spLocks noChangeShapeType="1"/>
          </p:cNvSpPr>
          <p:nvPr/>
        </p:nvSpPr>
        <p:spPr bwMode="auto">
          <a:xfrm flipV="1">
            <a:off x="51054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9" name="Line 19"/>
          <p:cNvSpPr>
            <a:spLocks noChangeShapeType="1"/>
          </p:cNvSpPr>
          <p:nvPr/>
        </p:nvSpPr>
        <p:spPr bwMode="auto">
          <a:xfrm flipH="1">
            <a:off x="3352800" y="2514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0" name="Line 20"/>
          <p:cNvSpPr>
            <a:spLocks noChangeShapeType="1"/>
          </p:cNvSpPr>
          <p:nvPr/>
        </p:nvSpPr>
        <p:spPr bwMode="auto">
          <a:xfrm>
            <a:off x="33528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 flipV="1">
            <a:off x="5181600" y="2438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2" name="Line 22"/>
          <p:cNvSpPr>
            <a:spLocks noChangeShapeType="1"/>
          </p:cNvSpPr>
          <p:nvPr/>
        </p:nvSpPr>
        <p:spPr bwMode="auto">
          <a:xfrm flipH="1">
            <a:off x="3276600" y="243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3" name="Line 23"/>
          <p:cNvSpPr>
            <a:spLocks noChangeShapeType="1"/>
          </p:cNvSpPr>
          <p:nvPr/>
        </p:nvSpPr>
        <p:spPr bwMode="auto">
          <a:xfrm>
            <a:off x="32766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4" name="Line 24"/>
          <p:cNvSpPr>
            <a:spLocks noChangeShapeType="1"/>
          </p:cNvSpPr>
          <p:nvPr/>
        </p:nvSpPr>
        <p:spPr bwMode="auto">
          <a:xfrm>
            <a:off x="5257800" y="2362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5" name="Line 25"/>
          <p:cNvSpPr>
            <a:spLocks noChangeShapeType="1"/>
          </p:cNvSpPr>
          <p:nvPr/>
        </p:nvSpPr>
        <p:spPr bwMode="auto">
          <a:xfrm flipH="1">
            <a:off x="3200400" y="2362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6" name="Line 26"/>
          <p:cNvSpPr>
            <a:spLocks noChangeShapeType="1"/>
          </p:cNvSpPr>
          <p:nvPr/>
        </p:nvSpPr>
        <p:spPr bwMode="auto">
          <a:xfrm>
            <a:off x="32004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7" name="Text Box 27"/>
          <p:cNvSpPr txBox="1">
            <a:spLocks noChangeArrowheads="1"/>
          </p:cNvSpPr>
          <p:nvPr/>
        </p:nvSpPr>
        <p:spPr bwMode="auto">
          <a:xfrm>
            <a:off x="3505200" y="1946275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Current State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logic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1676400"/>
            <a:ext cx="2590800" cy="2057400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LC = L3 + LR3</a:t>
            </a:r>
          </a:p>
          <a:p>
            <a:pPr>
              <a:buNone/>
            </a:pPr>
            <a:r>
              <a:rPr lang="en-US" sz="1800" dirty="0"/>
              <a:t>LB = L2 + L3 + LR3</a:t>
            </a:r>
          </a:p>
          <a:p>
            <a:pPr>
              <a:buNone/>
            </a:pPr>
            <a:r>
              <a:rPr lang="en-US" sz="1800" dirty="0"/>
              <a:t>LA = L1 + L2 + L3 + LR3</a:t>
            </a:r>
          </a:p>
          <a:p>
            <a:pPr>
              <a:buNone/>
            </a:pPr>
            <a:r>
              <a:rPr lang="en-US" sz="1800" dirty="0"/>
              <a:t>RA = R1 + R2 + R3 + LR3</a:t>
            </a:r>
          </a:p>
          <a:p>
            <a:pPr>
              <a:buNone/>
            </a:pPr>
            <a:r>
              <a:rPr lang="en-US" sz="1800" dirty="0"/>
              <a:t>RB = R2 + R3 + LR3</a:t>
            </a:r>
          </a:p>
          <a:p>
            <a:pPr>
              <a:buNone/>
            </a:pPr>
            <a:r>
              <a:rPr lang="en-US" sz="1800" dirty="0"/>
              <a:t>RC = R3 + LR3</a:t>
            </a:r>
          </a:p>
        </p:txBody>
      </p:sp>
      <p:graphicFrame>
        <p:nvGraphicFramePr>
          <p:cNvPr id="637956" name="Object 4"/>
          <p:cNvGraphicFramePr>
            <a:graphicFrameLocks noChangeAspect="1"/>
          </p:cNvGraphicFramePr>
          <p:nvPr/>
        </p:nvGraphicFramePr>
        <p:xfrm>
          <a:off x="304800" y="1447800"/>
          <a:ext cx="269995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81" name="Artwork" r:id="rId3" imgW="2553056" imgH="2305372" progId="">
                  <p:embed/>
                </p:oleObj>
              </mc:Choice>
              <mc:Fallback>
                <p:oleObj name="Artwork" r:id="rId3" imgW="2553056" imgH="230537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269995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 descr="scan0023"/>
          <p:cNvPicPr>
            <a:picLocks noChangeAspect="1" noChangeArrowheads="1"/>
          </p:cNvPicPr>
          <p:nvPr/>
        </p:nvPicPr>
        <p:blipFill>
          <a:blip r:embed="rId5"/>
          <a:srcRect l="8347" b="6465"/>
          <a:stretch>
            <a:fillRect/>
          </a:stretch>
        </p:blipFill>
        <p:spPr bwMode="auto">
          <a:xfrm>
            <a:off x="4572000" y="1828800"/>
            <a:ext cx="1673225" cy="167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57400" y="4191000"/>
            <a:ext cx="579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LC =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 =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+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=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</a:t>
            </a:r>
            <a:r>
              <a:rPr lang="en-US" sz="1800" kern="0" dirty="0" smtClean="0">
                <a:latin typeface="+mn-lt"/>
              </a:rPr>
              <a:t>+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Q0 +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 =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 =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 =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AACFLYB0"/>
          <p:cNvPicPr>
            <a:picLocks noChangeAspect="1" noChangeArrowheads="1"/>
          </p:cNvPicPr>
          <p:nvPr/>
        </p:nvPicPr>
        <p:blipFill>
          <a:blip r:embed="rId6" cstate="print"/>
          <a:srcRect l="58354" r="1633" b="79575"/>
          <a:stretch>
            <a:fillRect/>
          </a:stretch>
        </p:blipFill>
        <p:spPr bwMode="auto">
          <a:xfrm>
            <a:off x="3276600" y="1600200"/>
            <a:ext cx="968188" cy="685800"/>
          </a:xfrm>
          <a:prstGeom prst="rect">
            <a:avLst/>
          </a:prstGeom>
          <a:noFill/>
        </p:spPr>
      </p:pic>
      <p:pic>
        <p:nvPicPr>
          <p:cNvPr id="10" name="Picture 4" descr="AACFLYB0"/>
          <p:cNvPicPr>
            <a:picLocks noChangeAspect="1" noChangeArrowheads="1"/>
          </p:cNvPicPr>
          <p:nvPr/>
        </p:nvPicPr>
        <p:blipFill>
          <a:blip r:embed="rId6" cstate="print"/>
          <a:srcRect l="58354" r="1633" b="79575"/>
          <a:stretch>
            <a:fillRect/>
          </a:stretch>
        </p:blipFill>
        <p:spPr bwMode="auto">
          <a:xfrm>
            <a:off x="3276600" y="2362200"/>
            <a:ext cx="968188" cy="685800"/>
          </a:xfrm>
          <a:prstGeom prst="rect">
            <a:avLst/>
          </a:prstGeom>
          <a:noFill/>
        </p:spPr>
      </p:pic>
      <p:pic>
        <p:nvPicPr>
          <p:cNvPr id="11" name="Picture 5" descr="AACFLYB0"/>
          <p:cNvPicPr>
            <a:picLocks noChangeAspect="1" noChangeArrowheads="1"/>
          </p:cNvPicPr>
          <p:nvPr/>
        </p:nvPicPr>
        <p:blipFill>
          <a:blip r:embed="rId6" cstate="print"/>
          <a:srcRect l="58354" r="1633" b="79575"/>
          <a:stretch>
            <a:fillRect/>
          </a:stretch>
        </p:blipFill>
        <p:spPr bwMode="auto">
          <a:xfrm>
            <a:off x="3276600" y="3124200"/>
            <a:ext cx="968188" cy="685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 bwMode="auto">
          <a:xfrm>
            <a:off x="3962400" y="1524000"/>
            <a:ext cx="351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Q2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038600" y="2286000"/>
            <a:ext cx="351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038600" y="3048000"/>
            <a:ext cx="351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State Logic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State transition table for encoded states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Next step depends on implementation choice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Synthesize or Structural with choice of FFs</a:t>
            </a:r>
          </a:p>
        </p:txBody>
      </p:sp>
      <p:pic>
        <p:nvPicPr>
          <p:cNvPr id="638980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025" y="2154238"/>
            <a:ext cx="4498975" cy="37131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38981" name="Picture 5" descr="scan0023"/>
          <p:cNvPicPr>
            <a:picLocks noChangeAspect="1" noChangeArrowheads="1"/>
          </p:cNvPicPr>
          <p:nvPr/>
        </p:nvPicPr>
        <p:blipFill>
          <a:blip r:embed="rId3"/>
          <a:srcRect l="8347" b="6465"/>
          <a:stretch>
            <a:fillRect/>
          </a:stretch>
        </p:blipFill>
        <p:spPr bwMode="auto">
          <a:xfrm>
            <a:off x="1066800" y="2743200"/>
            <a:ext cx="1673225" cy="167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1219200"/>
            <a:ext cx="4114800" cy="33960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765119"/>
            <a:ext cx="400443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Q2* =    Q2’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(HAZ + LEFT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RIGHT)</a:t>
            </a:r>
          </a:p>
          <a:p>
            <a:r>
              <a:rPr lang="en-US" sz="1600" dirty="0" smtClean="0">
                <a:latin typeface="+mn-lt"/>
              </a:rPr>
              <a:t>           + Q2’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(RIGHT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HAZ’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>
                <a:latin typeface="+mn-lt"/>
              </a:rPr>
              <a:t> LEFT’)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         + Q2’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Q1’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Q0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(HAZ)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         + Q2’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Q1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(HAZ)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Q1’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(HAZ’)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Q1’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(HAZ)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Q1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(HAZ’)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Q1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(HAZ)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5181600"/>
            <a:ext cx="3334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Q2* =    Q2’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(HAZ + RIGHT)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         + Q2’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HAZ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</a:t>
            </a:r>
            <a:r>
              <a:rPr lang="en-US" sz="1600" smtClean="0">
                <a:solidFill>
                  <a:srgbClr val="FF0000"/>
                </a:solidFill>
                <a:latin typeface="+mn-lt"/>
              </a:rPr>
              <a:t>+ Q2 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33800" y="5410200"/>
            <a:ext cx="7620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1219200"/>
            <a:ext cx="4114800" cy="33960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9593" y="5029200"/>
            <a:ext cx="2710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Q1* =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 </a:t>
            </a:r>
            <a:r>
              <a:rPr lang="en-US" sz="1600" dirty="0" smtClean="0">
                <a:latin typeface="+mn-lt"/>
              </a:rPr>
              <a:t>Q2’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Q1’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(HAZ’)</a:t>
            </a:r>
          </a:p>
          <a:p>
            <a:r>
              <a:rPr lang="en-US" sz="1600" dirty="0" smtClean="0">
                <a:latin typeface="+mn-lt"/>
              </a:rPr>
              <a:t>           + Q2’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Q1 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Q0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(HAZ’)</a:t>
            </a:r>
          </a:p>
          <a:p>
            <a:r>
              <a:rPr lang="en-US" sz="1600" dirty="0" smtClean="0">
                <a:latin typeface="+mn-lt"/>
              </a:rPr>
              <a:t>           + Q2</a:t>
            </a:r>
            <a:r>
              <a:rPr lang="en-US" sz="1600" dirty="0" smtClean="0">
                <a:latin typeface="Symbol" pitchFamily="18" charset="2"/>
              </a:rPr>
              <a:t>  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Q0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(HAZ’)</a:t>
            </a:r>
          </a:p>
          <a:p>
            <a:r>
              <a:rPr lang="en-US" sz="1600" dirty="0" smtClean="0">
                <a:latin typeface="+mn-lt"/>
              </a:rPr>
              <a:t>           + Q2</a:t>
            </a:r>
            <a:r>
              <a:rPr lang="en-US" sz="1600" dirty="0" smtClean="0">
                <a:latin typeface="Symbol" pitchFamily="18" charset="2"/>
              </a:rPr>
              <a:t>  × </a:t>
            </a:r>
            <a:r>
              <a:rPr lang="en-US" sz="1600" dirty="0" smtClean="0">
                <a:latin typeface="+mn-lt"/>
              </a:rPr>
              <a:t>Q1</a:t>
            </a:r>
            <a:r>
              <a:rPr lang="en-US" sz="1600" dirty="0" smtClean="0">
                <a:latin typeface="Symbol" pitchFamily="18" charset="2"/>
              </a:rPr>
              <a:t>  × </a:t>
            </a:r>
            <a:r>
              <a:rPr lang="en-US" sz="1600" dirty="0" smtClean="0">
                <a:latin typeface="+mn-lt"/>
              </a:rPr>
              <a:t>Q0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(HAZ')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1881" y="5300246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Q1* =    </a:t>
            </a:r>
            <a:r>
              <a:rPr lang="en-US" sz="1600" dirty="0" smtClean="0">
                <a:latin typeface="+mn-lt"/>
              </a:rPr>
              <a:t>Q0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HAZ’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657600" y="5334000"/>
            <a:ext cx="7620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Equations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1219200"/>
            <a:ext cx="4114800" cy="33960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018782"/>
            <a:ext cx="3930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Q0* =  </a:t>
            </a:r>
            <a:r>
              <a:rPr lang="en-US" sz="1600" dirty="0" smtClean="0">
                <a:latin typeface="+mn-lt"/>
              </a:rPr>
              <a:t> Q2’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(LEFT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HAZ’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>
                <a:latin typeface="+mn-lt"/>
              </a:rPr>
              <a:t> RIGHT’)</a:t>
            </a:r>
          </a:p>
          <a:p>
            <a:r>
              <a:rPr lang="en-US" sz="1600" dirty="0" smtClean="0">
                <a:latin typeface="+mn-lt"/>
              </a:rPr>
              <a:t>           + Q2’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Q1’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>
                <a:latin typeface="+mn-lt"/>
              </a:rPr>
              <a:t>Q0’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(RIGHT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HAZ’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LEFT’)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           + Q2’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Q1’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(HAZ’)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Q1’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(HAZ’)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0659" y="5376446"/>
            <a:ext cx="39669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Q0* =    Q2’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HAZ</a:t>
            </a:r>
            <a:r>
              <a:rPr lang="en-US" sz="1600" dirty="0">
                <a:latin typeface="+mn-lt"/>
              </a:rPr>
              <a:t>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(LEFT </a:t>
            </a:r>
            <a:r>
              <a:rPr lang="en-US" sz="1600" dirty="0" smtClean="0">
                <a:latin typeface="Symbol" pitchFamily="18" charset="2"/>
              </a:rPr>
              <a:t>Å</a:t>
            </a:r>
            <a:r>
              <a:rPr lang="en-US" sz="1600" dirty="0" smtClean="0">
                <a:latin typeface="+mn-lt"/>
              </a:rPr>
              <a:t> RIGHT)</a:t>
            </a:r>
          </a:p>
          <a:p>
            <a:r>
              <a:rPr lang="en-US" sz="1600" dirty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             +  </a:t>
            </a:r>
            <a:r>
              <a:rPr lang="en-US" sz="1600" dirty="0">
                <a:solidFill>
                  <a:srgbClr val="3366FF"/>
                </a:solidFill>
                <a:latin typeface="+mn-lt"/>
              </a:rPr>
              <a:t>Q1’ </a:t>
            </a:r>
            <a:r>
              <a:rPr lang="en-US" sz="1600" dirty="0">
                <a:solidFill>
                  <a:srgbClr val="3366FF"/>
                </a:solidFill>
                <a:latin typeface="Symbol" pitchFamily="18" charset="2"/>
              </a:rPr>
              <a:t>×</a:t>
            </a:r>
            <a:r>
              <a:rPr lang="en-US" sz="1600" dirty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Q0 </a:t>
            </a:r>
            <a:r>
              <a:rPr lang="en-US" sz="1600" dirty="0">
                <a:solidFill>
                  <a:srgbClr val="3366FF"/>
                </a:solidFill>
                <a:latin typeface="Symbol" pitchFamily="18" charset="2"/>
              </a:rPr>
              <a:t>×</a:t>
            </a:r>
            <a:r>
              <a:rPr lang="en-US" sz="1600" dirty="0">
                <a:solidFill>
                  <a:srgbClr val="3366FF"/>
                </a:solidFill>
                <a:latin typeface="+mn-lt"/>
              </a:rPr>
              <a:t> HAZ’ </a:t>
            </a:r>
            <a:endParaRPr lang="en-US" sz="1600" dirty="0" smtClean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16259" y="5410200"/>
            <a:ext cx="7620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624439" y="1583353"/>
            <a:ext cx="41148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 guarantee these are minimal.   They certainly aren’t SOP.   What we do next depends upon how we’re going to implement the FSM.</a:t>
            </a:r>
          </a:p>
          <a:p>
            <a:r>
              <a:rPr lang="en-US" dirty="0"/>
              <a:t>Could just give them whole thing to ABEL or some other tool and let it generate minimal SOP.</a:t>
            </a:r>
          </a:p>
          <a:p>
            <a:endParaRPr lang="en-US" dirty="0"/>
          </a:p>
          <a:p>
            <a:r>
              <a:rPr lang="en-US" dirty="0"/>
              <a:t>Also, transition equation isn’t same as excitation equation (unless we’re using D FFs)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  <a:br>
              <a:rPr lang="en-US"/>
            </a:br>
            <a:r>
              <a:rPr lang="en-US"/>
              <a:t>(Encoded, Moore Machine)</a:t>
            </a:r>
          </a:p>
        </p:txBody>
      </p:sp>
      <p:pic>
        <p:nvPicPr>
          <p:cNvPr id="640003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2590800"/>
            <a:ext cx="1828800" cy="1295400"/>
          </a:xfrm>
          <a:prstGeom prst="rect">
            <a:avLst/>
          </a:prstGeom>
          <a:noFill/>
        </p:spPr>
      </p:pic>
      <p:pic>
        <p:nvPicPr>
          <p:cNvPr id="640004" name="Picture 4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3886200"/>
            <a:ext cx="1828800" cy="1295400"/>
          </a:xfrm>
          <a:prstGeom prst="rect">
            <a:avLst/>
          </a:prstGeom>
          <a:noFill/>
        </p:spPr>
      </p:pic>
      <p:pic>
        <p:nvPicPr>
          <p:cNvPr id="640005" name="Picture 5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5181600"/>
            <a:ext cx="1828800" cy="1295400"/>
          </a:xfrm>
          <a:prstGeom prst="rect">
            <a:avLst/>
          </a:prstGeom>
          <a:noFill/>
        </p:spPr>
      </p:pic>
      <p:sp>
        <p:nvSpPr>
          <p:cNvPr id="640006" name="Oval 6"/>
          <p:cNvSpPr>
            <a:spLocks noChangeArrowheads="1"/>
          </p:cNvSpPr>
          <p:nvPr/>
        </p:nvSpPr>
        <p:spPr bwMode="auto">
          <a:xfrm>
            <a:off x="1752600" y="2438400"/>
            <a:ext cx="1905000" cy="3657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Next</a:t>
            </a:r>
          </a:p>
          <a:p>
            <a:pPr algn="ctr"/>
            <a:r>
              <a:rPr lang="en-US"/>
              <a:t>State</a:t>
            </a:r>
          </a:p>
          <a:p>
            <a:pPr algn="ctr"/>
            <a:r>
              <a:rPr lang="en-US"/>
              <a:t>Logic</a:t>
            </a:r>
          </a:p>
        </p:txBody>
      </p:sp>
      <p:sp>
        <p:nvSpPr>
          <p:cNvPr id="640007" name="Oval 7"/>
          <p:cNvSpPr>
            <a:spLocks noChangeArrowheads="1"/>
          </p:cNvSpPr>
          <p:nvPr/>
        </p:nvSpPr>
        <p:spPr bwMode="auto">
          <a:xfrm>
            <a:off x="5410200" y="2514600"/>
            <a:ext cx="1905000" cy="3657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Logic</a:t>
            </a:r>
          </a:p>
        </p:txBody>
      </p:sp>
      <p:sp>
        <p:nvSpPr>
          <p:cNvPr id="640008" name="Line 8"/>
          <p:cNvSpPr>
            <a:spLocks noChangeShapeType="1"/>
          </p:cNvSpPr>
          <p:nvPr/>
        </p:nvSpPr>
        <p:spPr bwMode="auto">
          <a:xfrm>
            <a:off x="72390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>
            <a:off x="7315200" y="3962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0" name="Line 10"/>
          <p:cNvSpPr>
            <a:spLocks noChangeShapeType="1"/>
          </p:cNvSpPr>
          <p:nvPr/>
        </p:nvSpPr>
        <p:spPr bwMode="auto">
          <a:xfrm>
            <a:off x="73152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1" name="Line 11"/>
          <p:cNvSpPr>
            <a:spLocks noChangeShapeType="1"/>
          </p:cNvSpPr>
          <p:nvPr/>
        </p:nvSpPr>
        <p:spPr bwMode="auto">
          <a:xfrm>
            <a:off x="7315200" y="464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2" name="Line 12"/>
          <p:cNvSpPr>
            <a:spLocks noChangeShapeType="1"/>
          </p:cNvSpPr>
          <p:nvPr/>
        </p:nvSpPr>
        <p:spPr bwMode="auto">
          <a:xfrm>
            <a:off x="609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>
            <a:off x="609600" y="4038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>
            <a:off x="6096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5" name="Line 15"/>
          <p:cNvSpPr>
            <a:spLocks noChangeShapeType="1"/>
          </p:cNvSpPr>
          <p:nvPr/>
        </p:nvSpPr>
        <p:spPr bwMode="auto">
          <a:xfrm>
            <a:off x="609600" y="464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6" name="Text Box 16"/>
          <p:cNvSpPr txBox="1">
            <a:spLocks noChangeArrowheads="1"/>
          </p:cNvSpPr>
          <p:nvPr/>
        </p:nvSpPr>
        <p:spPr bwMode="auto">
          <a:xfrm>
            <a:off x="517525" y="3089275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Inputs</a:t>
            </a:r>
          </a:p>
        </p:txBody>
      </p:sp>
      <p:sp>
        <p:nvSpPr>
          <p:cNvPr id="640017" name="Text Box 17"/>
          <p:cNvSpPr txBox="1">
            <a:spLocks noChangeArrowheads="1"/>
          </p:cNvSpPr>
          <p:nvPr/>
        </p:nvSpPr>
        <p:spPr bwMode="auto">
          <a:xfrm>
            <a:off x="7283450" y="30480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Outputs</a:t>
            </a:r>
          </a:p>
        </p:txBody>
      </p:sp>
      <p:sp>
        <p:nvSpPr>
          <p:cNvPr id="640018" name="Line 18"/>
          <p:cNvSpPr>
            <a:spLocks noChangeShapeType="1"/>
          </p:cNvSpPr>
          <p:nvPr/>
        </p:nvSpPr>
        <p:spPr bwMode="auto">
          <a:xfrm flipV="1">
            <a:off x="51054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9" name="Line 19"/>
          <p:cNvSpPr>
            <a:spLocks noChangeShapeType="1"/>
          </p:cNvSpPr>
          <p:nvPr/>
        </p:nvSpPr>
        <p:spPr bwMode="auto">
          <a:xfrm flipH="1">
            <a:off x="3352800" y="2514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0" name="Line 20"/>
          <p:cNvSpPr>
            <a:spLocks noChangeShapeType="1"/>
          </p:cNvSpPr>
          <p:nvPr/>
        </p:nvSpPr>
        <p:spPr bwMode="auto">
          <a:xfrm>
            <a:off x="33528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 flipV="1">
            <a:off x="5181600" y="2438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2" name="Line 22"/>
          <p:cNvSpPr>
            <a:spLocks noChangeShapeType="1"/>
          </p:cNvSpPr>
          <p:nvPr/>
        </p:nvSpPr>
        <p:spPr bwMode="auto">
          <a:xfrm flipH="1">
            <a:off x="3276600" y="243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3" name="Line 23"/>
          <p:cNvSpPr>
            <a:spLocks noChangeShapeType="1"/>
          </p:cNvSpPr>
          <p:nvPr/>
        </p:nvSpPr>
        <p:spPr bwMode="auto">
          <a:xfrm>
            <a:off x="32766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4" name="Line 24"/>
          <p:cNvSpPr>
            <a:spLocks noChangeShapeType="1"/>
          </p:cNvSpPr>
          <p:nvPr/>
        </p:nvSpPr>
        <p:spPr bwMode="auto">
          <a:xfrm>
            <a:off x="5257800" y="2362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5" name="Line 25"/>
          <p:cNvSpPr>
            <a:spLocks noChangeShapeType="1"/>
          </p:cNvSpPr>
          <p:nvPr/>
        </p:nvSpPr>
        <p:spPr bwMode="auto">
          <a:xfrm flipH="1">
            <a:off x="3200400" y="2362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6" name="Line 26"/>
          <p:cNvSpPr>
            <a:spLocks noChangeShapeType="1"/>
          </p:cNvSpPr>
          <p:nvPr/>
        </p:nvSpPr>
        <p:spPr bwMode="auto">
          <a:xfrm>
            <a:off x="32004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7" name="Text Box 27"/>
          <p:cNvSpPr txBox="1">
            <a:spLocks noChangeArrowheads="1"/>
          </p:cNvSpPr>
          <p:nvPr/>
        </p:nvSpPr>
        <p:spPr bwMode="auto">
          <a:xfrm>
            <a:off x="3505200" y="1946275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Current State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 bwMode="auto">
          <a:xfrm>
            <a:off x="228600" y="6260068"/>
            <a:ext cx="3488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should the clock’s period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Can the Clock Be?</a:t>
            </a:r>
            <a:endParaRPr lang="en-US" dirty="0"/>
          </a:p>
        </p:txBody>
      </p:sp>
      <p:pic>
        <p:nvPicPr>
          <p:cNvPr id="640003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1981200" y="1781168"/>
            <a:ext cx="1828800" cy="1295400"/>
          </a:xfrm>
          <a:prstGeom prst="rect">
            <a:avLst/>
          </a:prstGeom>
          <a:noFill/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1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5334000" y="1781168"/>
            <a:ext cx="1828800" cy="1295400"/>
          </a:xfrm>
          <a:prstGeom prst="rect">
            <a:avLst/>
          </a:prstGeom>
          <a:noFill/>
        </p:spPr>
      </p:pic>
      <p:sp>
        <p:nvSpPr>
          <p:cNvPr id="640006" name="Oval 6"/>
          <p:cNvSpPr>
            <a:spLocks noChangeArrowheads="1"/>
          </p:cNvSpPr>
          <p:nvPr/>
        </p:nvSpPr>
        <p:spPr bwMode="auto">
          <a:xfrm>
            <a:off x="3810000" y="1400168"/>
            <a:ext cx="16002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+mn-lt"/>
              </a:rPr>
              <a:t>Combinational</a:t>
            </a:r>
          </a:p>
          <a:p>
            <a:pPr algn="ctr"/>
            <a:r>
              <a:rPr lang="en-US" sz="1800" dirty="0" smtClean="0">
                <a:latin typeface="+mn-lt"/>
              </a:rPr>
              <a:t>Logic</a:t>
            </a:r>
            <a:endParaRPr lang="en-US" sz="1800" dirty="0"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85800" y="3247653"/>
            <a:ext cx="4671645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1188666" y="5216135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31271" y="5215342"/>
            <a:ext cx="2829719" cy="1588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689918" y="655241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05112" y="6172208"/>
            <a:ext cx="2133600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38712" y="6550826"/>
            <a:ext cx="2209800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416601" y="6361516"/>
            <a:ext cx="378615" cy="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4549206" y="6360922"/>
            <a:ext cx="378219" cy="79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6759006" y="6360128"/>
            <a:ext cx="378219" cy="79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948512" y="617141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157312" y="434814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157312" y="4652150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2071315" y="4500941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071712" y="4350129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2223715" y="4498956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224112" y="4348144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376512" y="434814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2376512" y="4652150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 bwMode="auto">
          <a:xfrm>
            <a:off x="738208" y="617220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738208" y="4286232"/>
            <a:ext cx="44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995512" y="49331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995512" y="52371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 flipH="1" flipV="1">
            <a:off x="2909515" y="5085939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909912" y="4935127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V="1">
            <a:off x="3061915" y="5083954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062312" y="4933142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214712" y="49331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214712" y="52371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 bwMode="auto">
          <a:xfrm>
            <a:off x="738208" y="4856942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Q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rot="10800000" flipV="1">
            <a:off x="1995488" y="2428867"/>
            <a:ext cx="1588" cy="81878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V="1">
            <a:off x="5355857" y="2430456"/>
            <a:ext cx="1588" cy="81878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995512" y="5443536"/>
            <a:ext cx="4367328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995512" y="5746748"/>
            <a:ext cx="4367328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 flipH="1" flipV="1">
            <a:off x="6362443" y="5595539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362840" y="5444727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V="1">
            <a:off x="6514843" y="5593554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6515240" y="5442742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6667640" y="54427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667640" y="57467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 bwMode="auto">
          <a:xfrm>
            <a:off x="738208" y="5366542"/>
            <a:ext cx="44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D2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rot="16200000" flipH="1">
            <a:off x="1641114" y="5211367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5100382" y="5238735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 bwMode="auto">
          <a:xfrm>
            <a:off x="2490864" y="3467048"/>
            <a:ext cx="686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</a:p>
        </p:txBody>
      </p:sp>
      <p:sp>
        <p:nvSpPr>
          <p:cNvPr id="116" name="TextBox 115"/>
          <p:cNvSpPr txBox="1"/>
          <p:nvPr/>
        </p:nvSpPr>
        <p:spPr bwMode="auto">
          <a:xfrm>
            <a:off x="4286384" y="4848216"/>
            <a:ext cx="1901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Combinational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6429584" y="3462280"/>
            <a:ext cx="875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setup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 bwMode="auto">
          <a:xfrm>
            <a:off x="2687736" y="2707236"/>
            <a:ext cx="56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 1</a:t>
            </a:r>
          </a:p>
        </p:txBody>
      </p:sp>
      <p:sp>
        <p:nvSpPr>
          <p:cNvPr id="119" name="TextBox 118"/>
          <p:cNvSpPr txBox="1"/>
          <p:nvPr/>
        </p:nvSpPr>
        <p:spPr bwMode="auto">
          <a:xfrm>
            <a:off x="6070886" y="2707236"/>
            <a:ext cx="596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Skew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8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3" y="1119884"/>
            <a:ext cx="4321632" cy="24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Straight Connector 54"/>
          <p:cNvCxnSpPr/>
          <p:nvPr/>
        </p:nvCxnSpPr>
        <p:spPr>
          <a:xfrm rot="16200000" flipH="1">
            <a:off x="1188666" y="5216135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531271" y="5215342"/>
            <a:ext cx="2829719" cy="1588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689918" y="655241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605112" y="6172208"/>
            <a:ext cx="2133600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38712" y="6550826"/>
            <a:ext cx="2209800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416601" y="6361516"/>
            <a:ext cx="378615" cy="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4549206" y="6360922"/>
            <a:ext cx="378219" cy="79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59006" y="6360128"/>
            <a:ext cx="378219" cy="79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948512" y="617141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157312" y="434814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157312" y="4652150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071315" y="4500941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071712" y="4350129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2223715" y="4498956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224112" y="4348144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376512" y="434814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376512" y="4652150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 bwMode="auto">
          <a:xfrm>
            <a:off x="738208" y="617220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738208" y="4286232"/>
            <a:ext cx="44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995512" y="49331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995512" y="52371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2909515" y="5085939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09912" y="4935127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3061915" y="5083954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062312" y="4933142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214712" y="49331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214712" y="52371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 bwMode="auto">
          <a:xfrm>
            <a:off x="738208" y="4856942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Q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1995512" y="5443536"/>
            <a:ext cx="4367328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995512" y="5746748"/>
            <a:ext cx="4367328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 flipH="1" flipV="1">
            <a:off x="6362443" y="5595539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62840" y="5444727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V="1">
            <a:off x="6514843" y="5593554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515240" y="5442742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667640" y="54427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667640" y="57467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 bwMode="auto">
          <a:xfrm>
            <a:off x="738208" y="5366542"/>
            <a:ext cx="44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D2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16200000" flipH="1">
            <a:off x="1641114" y="5211367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H="1">
            <a:off x="5100382" y="5238735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 bwMode="auto">
          <a:xfrm>
            <a:off x="2490864" y="3467048"/>
            <a:ext cx="686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</a:p>
        </p:txBody>
      </p:sp>
      <p:sp>
        <p:nvSpPr>
          <p:cNvPr id="95" name="TextBox 94"/>
          <p:cNvSpPr txBox="1"/>
          <p:nvPr/>
        </p:nvSpPr>
        <p:spPr bwMode="auto">
          <a:xfrm>
            <a:off x="4286384" y="4848216"/>
            <a:ext cx="1901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Combinational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</a:p>
        </p:txBody>
      </p:sp>
      <p:sp>
        <p:nvSpPr>
          <p:cNvPr id="96" name="TextBox 95"/>
          <p:cNvSpPr txBox="1"/>
          <p:nvPr/>
        </p:nvSpPr>
        <p:spPr bwMode="auto">
          <a:xfrm>
            <a:off x="6357666" y="3462280"/>
            <a:ext cx="875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</a:t>
            </a:r>
            <a:r>
              <a:rPr lang="en-US" sz="1800" kern="0" dirty="0" smtClean="0">
                <a:latin typeface="+mn-l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setup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 bwMode="auto">
          <a:xfrm>
            <a:off x="4541392" y="1356728"/>
            <a:ext cx="4469044" cy="10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with careful routing,  clock will not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arrive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all FFs at the same time.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latin typeface="+mn-lt"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clock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arrival time affects max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latin typeface="+mn-lt"/>
              </a:rPr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lock</a:t>
            </a:r>
            <a:r>
              <a:rPr lang="en-US" sz="1800" kern="0" dirty="0" smtClean="0">
                <a:latin typeface="+mn-lt"/>
              </a:rPr>
              <a:t> rate.</a:t>
            </a:r>
          </a:p>
          <a:p>
            <a:pPr marL="342900" indent="-342900">
              <a:spcBef>
                <a:spcPct val="20000"/>
              </a:spcBef>
            </a:pPr>
            <a:endParaRPr lang="en-US" sz="1800" kern="0" dirty="0" smtClean="0">
              <a:latin typeface="+mn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955610" y="6173796"/>
            <a:ext cx="205477" cy="3794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5735041" y="5244454"/>
            <a:ext cx="2829719" cy="1588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6401609" y="4932695"/>
            <a:ext cx="1826896" cy="5339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 bwMode="auto">
          <a:xfrm>
            <a:off x="7414178" y="3953722"/>
            <a:ext cx="1228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 Skew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4387065" y="3071973"/>
            <a:ext cx="4756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4561723" y="2537717"/>
            <a:ext cx="4629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Clock </a:t>
            </a:r>
            <a:r>
              <a:rPr lang="en-US" sz="1800" kern="0" dirty="0" err="1" smtClean="0">
                <a:latin typeface="+mn-lt"/>
              </a:rPr>
              <a:t>Period</a:t>
            </a:r>
            <a:r>
              <a:rPr lang="en-US" sz="1800" kern="0" baseline="-25000" dirty="0" err="1" smtClean="0">
                <a:latin typeface="+mn-lt"/>
              </a:rPr>
              <a:t>min</a:t>
            </a:r>
            <a:r>
              <a:rPr lang="en-US" sz="1800" kern="0" dirty="0" smtClean="0">
                <a:latin typeface="+mn-lt"/>
              </a:rPr>
              <a:t> = FF t</a:t>
            </a:r>
            <a:r>
              <a:rPr lang="en-US" sz="1800" kern="0" baseline="-25000" dirty="0" smtClean="0">
                <a:latin typeface="+mn-lt"/>
              </a:rPr>
              <a:t>pd</a:t>
            </a:r>
            <a:r>
              <a:rPr lang="en-US" sz="1800" kern="0" dirty="0" smtClean="0">
                <a:latin typeface="+mn-lt"/>
              </a:rPr>
              <a:t> + FF </a:t>
            </a:r>
            <a:r>
              <a:rPr lang="en-US" sz="1800" kern="0" dirty="0" err="1" smtClean="0">
                <a:latin typeface="+mn-lt"/>
              </a:rPr>
              <a:t>t</a:t>
            </a:r>
            <a:r>
              <a:rPr lang="en-US" sz="1800" kern="0" baseline="-25000" dirty="0" err="1" smtClean="0">
                <a:latin typeface="+mn-lt"/>
              </a:rPr>
              <a:t>setup</a:t>
            </a:r>
            <a:r>
              <a:rPr lang="en-US" sz="1800" kern="0" dirty="0" smtClean="0">
                <a:latin typeface="+mn-lt"/>
              </a:rPr>
              <a:t> + C t</a:t>
            </a:r>
            <a:r>
              <a:rPr lang="en-US" sz="1800" kern="0" baseline="-25000" dirty="0" smtClean="0">
                <a:latin typeface="+mn-lt"/>
              </a:rPr>
              <a:t>pd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kern="0" dirty="0" err="1" smtClean="0">
                <a:latin typeface="+mn-lt"/>
              </a:rPr>
              <a:t>t</a:t>
            </a:r>
            <a:r>
              <a:rPr lang="en-US" sz="1800" kern="0" baseline="-25000" dirty="0" err="1" smtClean="0">
                <a:latin typeface="+mn-lt"/>
              </a:rPr>
              <a:t>skew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4787757" y="346239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886-5586-4086-A870-CDEA2560301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404938"/>
            <a:ext cx="6477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5401"/>
            <a:ext cx="7772400" cy="1302399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Alternative </a:t>
            </a:r>
            <a:r>
              <a:rPr lang="en-US" dirty="0" smtClean="0"/>
              <a:t>Nomenclature for latches</a:t>
            </a:r>
            <a:endParaRPr lang="en-US" dirty="0"/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2362200" y="1793875"/>
            <a:ext cx="42291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Present State        Next State</a:t>
            </a:r>
          </a:p>
          <a:p>
            <a:r>
              <a:rPr lang="en-US"/>
              <a:t>Output Symbol    Output Symbol</a:t>
            </a:r>
          </a:p>
          <a:p>
            <a:r>
              <a:rPr lang="en-US"/>
              <a:t>	Q		Q</a:t>
            </a:r>
          </a:p>
          <a:p>
            <a:r>
              <a:rPr lang="en-US"/>
              <a:t>	Q		Q(t+1)</a:t>
            </a:r>
          </a:p>
          <a:p>
            <a:r>
              <a:rPr lang="en-US"/>
              <a:t>	Qt		Q(t+1)</a:t>
            </a:r>
          </a:p>
          <a:p>
            <a:r>
              <a:rPr lang="en-US"/>
              <a:t>	Qn		Q(n+1)</a:t>
            </a:r>
          </a:p>
          <a:p>
            <a:r>
              <a:rPr lang="en-US"/>
              <a:t>	Q0		Q</a:t>
            </a:r>
          </a:p>
          <a:p>
            <a:r>
              <a:rPr lang="en-US"/>
              <a:t>	Y		Y</a:t>
            </a:r>
            <a:r>
              <a:rPr lang="en-US" baseline="30000"/>
              <a:t>+</a:t>
            </a:r>
          </a:p>
          <a:p>
            <a:r>
              <a:rPr lang="en-US"/>
              <a:t>	y		Y</a:t>
            </a:r>
          </a:p>
        </p:txBody>
      </p:sp>
      <p:sp>
        <p:nvSpPr>
          <p:cNvPr id="598020" name="Line 4"/>
          <p:cNvSpPr>
            <a:spLocks noChangeShapeType="1"/>
          </p:cNvSpPr>
          <p:nvPr/>
        </p:nvSpPr>
        <p:spPr bwMode="auto">
          <a:xfrm>
            <a:off x="2362200" y="25908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8021" name="Line 5"/>
          <p:cNvSpPr>
            <a:spLocks noChangeShapeType="1"/>
          </p:cNvSpPr>
          <p:nvPr/>
        </p:nvSpPr>
        <p:spPr bwMode="auto">
          <a:xfrm rot="5400000">
            <a:off x="2781300" y="3543300"/>
            <a:ext cx="3276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One-Hot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Picture 4" descr="scan0022"/>
          <p:cNvPicPr>
            <a:picLocks noChangeAspect="1" noChangeArrowheads="1"/>
          </p:cNvPicPr>
          <p:nvPr/>
        </p:nvPicPr>
        <p:blipFill>
          <a:blip r:embed="rId3"/>
          <a:srcRect l="29630" r="27778"/>
          <a:stretch>
            <a:fillRect/>
          </a:stretch>
        </p:blipFill>
        <p:spPr bwMode="auto">
          <a:xfrm>
            <a:off x="7239000" y="2133600"/>
            <a:ext cx="1752600" cy="33960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929348"/>
            <a:ext cx="53687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IDLE* =  IDLE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(HAZ + LEFT +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RIGHT)’ + L3 + R3 + LR3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L1*      = IDLE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>
                <a:latin typeface="+mn-lt"/>
              </a:rPr>
              <a:t> LEFT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HAZ’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RIGHT’ 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R1*     = IDLE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RIGHT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HAZ’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LEFT’ 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L2*      = L1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HAZ’ 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R2*      = R1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>
                <a:latin typeface="+mn-lt"/>
              </a:rPr>
              <a:t> HAZ’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L3*      = L2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HAZ’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R3*      = R2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HAZ’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LR3*    = IDLE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(HAZ + LEFT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RIGHT) + (L1 + L2 + R1 + R2)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HAZ</a:t>
            </a:r>
          </a:p>
        </p:txBody>
      </p:sp>
      <p:pic>
        <p:nvPicPr>
          <p:cNvPr id="8" name="Picture 4" descr="scan0022"/>
          <p:cNvPicPr>
            <a:picLocks noChangeAspect="1" noChangeArrowheads="1"/>
          </p:cNvPicPr>
          <p:nvPr/>
        </p:nvPicPr>
        <p:blipFill>
          <a:blip r:embed="rId3"/>
          <a:srcRect r="90741"/>
          <a:stretch>
            <a:fillRect/>
          </a:stretch>
        </p:blipFill>
        <p:spPr bwMode="auto">
          <a:xfrm>
            <a:off x="6858000" y="2133600"/>
            <a:ext cx="381000" cy="33960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4" descr="AACFLYB0"/>
          <p:cNvPicPr>
            <a:picLocks noChangeAspect="1" noChangeArrowheads="1"/>
          </p:cNvPicPr>
          <p:nvPr/>
        </p:nvPicPr>
        <p:blipFill>
          <a:blip r:embed="rId4" cstate="print"/>
          <a:srcRect l="58354" r="1633" b="79575"/>
          <a:stretch>
            <a:fillRect/>
          </a:stretch>
        </p:blipFill>
        <p:spPr bwMode="auto">
          <a:xfrm>
            <a:off x="5791200" y="1724024"/>
            <a:ext cx="685800" cy="485775"/>
          </a:xfrm>
          <a:prstGeom prst="rect">
            <a:avLst/>
          </a:prstGeom>
          <a:noFill/>
        </p:spPr>
      </p:pic>
      <p:pic>
        <p:nvPicPr>
          <p:cNvPr id="9" name="Picture 4" descr="AACFLYB0"/>
          <p:cNvPicPr>
            <a:picLocks noChangeAspect="1" noChangeArrowheads="1"/>
          </p:cNvPicPr>
          <p:nvPr/>
        </p:nvPicPr>
        <p:blipFill>
          <a:blip r:embed="rId4" cstate="print"/>
          <a:srcRect l="58354" r="1633" b="79575"/>
          <a:stretch>
            <a:fillRect/>
          </a:stretch>
        </p:blipFill>
        <p:spPr bwMode="auto">
          <a:xfrm>
            <a:off x="5791200" y="2257425"/>
            <a:ext cx="685800" cy="485775"/>
          </a:xfrm>
          <a:prstGeom prst="rect">
            <a:avLst/>
          </a:prstGeom>
          <a:noFill/>
        </p:spPr>
      </p:pic>
      <p:pic>
        <p:nvPicPr>
          <p:cNvPr id="10" name="Picture 4" descr="AACFLYB0"/>
          <p:cNvPicPr>
            <a:picLocks noChangeAspect="1" noChangeArrowheads="1"/>
          </p:cNvPicPr>
          <p:nvPr/>
        </p:nvPicPr>
        <p:blipFill>
          <a:blip r:embed="rId4" cstate="print"/>
          <a:srcRect l="58354" r="1633" b="79575"/>
          <a:stretch>
            <a:fillRect/>
          </a:stretch>
        </p:blipFill>
        <p:spPr bwMode="auto">
          <a:xfrm>
            <a:off x="5791200" y="2790825"/>
            <a:ext cx="685800" cy="485775"/>
          </a:xfrm>
          <a:prstGeom prst="rect">
            <a:avLst/>
          </a:prstGeom>
          <a:noFill/>
        </p:spPr>
      </p:pic>
      <p:pic>
        <p:nvPicPr>
          <p:cNvPr id="11" name="Picture 4" descr="AACFLYB0"/>
          <p:cNvPicPr>
            <a:picLocks noChangeAspect="1" noChangeArrowheads="1"/>
          </p:cNvPicPr>
          <p:nvPr/>
        </p:nvPicPr>
        <p:blipFill>
          <a:blip r:embed="rId4" cstate="print"/>
          <a:srcRect l="58354" r="1633" b="79575"/>
          <a:stretch>
            <a:fillRect/>
          </a:stretch>
        </p:blipFill>
        <p:spPr bwMode="auto">
          <a:xfrm>
            <a:off x="5791200" y="3324225"/>
            <a:ext cx="685800" cy="485775"/>
          </a:xfrm>
          <a:prstGeom prst="rect">
            <a:avLst/>
          </a:prstGeom>
          <a:noFill/>
        </p:spPr>
      </p:pic>
      <p:pic>
        <p:nvPicPr>
          <p:cNvPr id="12" name="Picture 4" descr="AACFLYB0"/>
          <p:cNvPicPr>
            <a:picLocks noChangeAspect="1" noChangeArrowheads="1"/>
          </p:cNvPicPr>
          <p:nvPr/>
        </p:nvPicPr>
        <p:blipFill>
          <a:blip r:embed="rId4" cstate="print"/>
          <a:srcRect l="58354" r="1633" b="79575"/>
          <a:stretch>
            <a:fillRect/>
          </a:stretch>
        </p:blipFill>
        <p:spPr bwMode="auto">
          <a:xfrm>
            <a:off x="5791199" y="3857624"/>
            <a:ext cx="685800" cy="485775"/>
          </a:xfrm>
          <a:prstGeom prst="rect">
            <a:avLst/>
          </a:prstGeom>
          <a:noFill/>
        </p:spPr>
      </p:pic>
      <p:pic>
        <p:nvPicPr>
          <p:cNvPr id="13" name="Picture 4" descr="AACFLYB0"/>
          <p:cNvPicPr>
            <a:picLocks noChangeAspect="1" noChangeArrowheads="1"/>
          </p:cNvPicPr>
          <p:nvPr/>
        </p:nvPicPr>
        <p:blipFill>
          <a:blip r:embed="rId4" cstate="print"/>
          <a:srcRect l="58354" r="1633" b="79575"/>
          <a:stretch>
            <a:fillRect/>
          </a:stretch>
        </p:blipFill>
        <p:spPr bwMode="auto">
          <a:xfrm>
            <a:off x="5791199" y="4391025"/>
            <a:ext cx="685800" cy="485775"/>
          </a:xfrm>
          <a:prstGeom prst="rect">
            <a:avLst/>
          </a:prstGeom>
          <a:noFill/>
        </p:spPr>
      </p:pic>
      <p:pic>
        <p:nvPicPr>
          <p:cNvPr id="14" name="Picture 4" descr="AACFLYB0"/>
          <p:cNvPicPr>
            <a:picLocks noChangeAspect="1" noChangeArrowheads="1"/>
          </p:cNvPicPr>
          <p:nvPr/>
        </p:nvPicPr>
        <p:blipFill>
          <a:blip r:embed="rId4" cstate="print"/>
          <a:srcRect l="58354" r="1633" b="79575"/>
          <a:stretch>
            <a:fillRect/>
          </a:stretch>
        </p:blipFill>
        <p:spPr bwMode="auto">
          <a:xfrm>
            <a:off x="5791199" y="4924425"/>
            <a:ext cx="685800" cy="485775"/>
          </a:xfrm>
          <a:prstGeom prst="rect">
            <a:avLst/>
          </a:prstGeom>
          <a:noFill/>
        </p:spPr>
      </p:pic>
      <p:pic>
        <p:nvPicPr>
          <p:cNvPr id="15" name="Picture 4" descr="AACFLYB0"/>
          <p:cNvPicPr>
            <a:picLocks noChangeAspect="1" noChangeArrowheads="1"/>
          </p:cNvPicPr>
          <p:nvPr/>
        </p:nvPicPr>
        <p:blipFill>
          <a:blip r:embed="rId4" cstate="print"/>
          <a:srcRect l="58354" r="1633" b="79575"/>
          <a:stretch>
            <a:fillRect/>
          </a:stretch>
        </p:blipFill>
        <p:spPr bwMode="auto">
          <a:xfrm>
            <a:off x="5791199" y="5457825"/>
            <a:ext cx="685800" cy="485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52243" y="3198168"/>
            <a:ext cx="3839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decoding of state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907" name="Object 3"/>
          <p:cNvGraphicFramePr>
            <a:graphicFrameLocks noChangeAspect="1"/>
          </p:cNvGraphicFramePr>
          <p:nvPr/>
        </p:nvGraphicFramePr>
        <p:xfrm>
          <a:off x="4484490" y="1524000"/>
          <a:ext cx="427851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7" name="Artwork" r:id="rId3" imgW="5409524" imgH="6190476" progId="">
                  <p:embed/>
                </p:oleObj>
              </mc:Choice>
              <mc:Fallback>
                <p:oleObj name="Artwork" r:id="rId3" imgW="5409524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490" y="1524000"/>
                        <a:ext cx="427851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42" y="0"/>
            <a:ext cx="9118557" cy="935039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Still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Behavioral Verilog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228600" y="1219201"/>
            <a:ext cx="5410200" cy="56323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parameter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IDLE  = 8'b00000001,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L1    = 8'b00000010,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L2    = 8'b00000100,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L3    = 8'b00001000,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R1    = 8'b00010000,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R2    = 8'b00100000,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R3    = 8'b01000000,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LR3   = 8'b10000000;</a:t>
            </a:r>
          </a:p>
          <a:p>
            <a:pPr eaLnBrk="0" hangingPunct="0"/>
            <a:endParaRPr lang="pt-BR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reg [7:0] State, NextState;</a:t>
            </a:r>
          </a:p>
          <a:p>
            <a:pPr eaLnBrk="0" hangingPunct="0"/>
            <a:endParaRPr lang="pt-BR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case (State)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IDLE: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(Hazard || Left &amp;&amp; Right)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 if (Left)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L1;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 if (Right)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R1;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IDLE;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L1: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(Hazard)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L2;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L2: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(Hazard)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L3: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IDLE;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R1: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(Hazard)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R2;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R2: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(Hazard)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R3: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IDLE;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LR3:begin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IDLE;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r>
              <a:rPr lang="en-US" sz="1000" b="1" dirty="0" err="1" smtClean="0">
                <a:latin typeface="+mn-lt"/>
                <a:cs typeface="Courier New" pitchFamily="49" charset="0"/>
              </a:rPr>
              <a:t>endcase</a:t>
            </a:r>
            <a:endParaRPr lang="en-US" sz="1000" b="1" dirty="0"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45" y="1067112"/>
            <a:ext cx="7949766" cy="4781381"/>
          </a:xfrm>
          <a:solidFill>
            <a:srgbClr val="FFFF00"/>
          </a:solidFill>
        </p:spPr>
        <p:txBody>
          <a:bodyPr/>
          <a:lstStyle/>
          <a:p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Light Controller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Traffic Light Controller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53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6800" y="2360612"/>
            <a:ext cx="914400" cy="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66800" y="2589212"/>
            <a:ext cx="9144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2359024"/>
            <a:ext cx="914400" cy="158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89212"/>
            <a:ext cx="9144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639889" y="2017712"/>
            <a:ext cx="684212" cy="158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869282" y="2017712"/>
            <a:ext cx="684212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600201" y="2970211"/>
            <a:ext cx="762794" cy="238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28800" y="2969418"/>
            <a:ext cx="763588" cy="317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12182" y="2743200"/>
            <a:ext cx="304800" cy="533400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88382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88382" y="30480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66800" y="1827213"/>
            <a:ext cx="304800" cy="533400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43000" y="190341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43000" y="2132013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1952254" y="1371600"/>
            <a:ext cx="333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1952254" y="3288268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3055924" y="2297668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685800" y="2297668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4015161" y="1913251"/>
            <a:ext cx="4671639" cy="19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Sensors in road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 approaching car on NS and EW roads, generating input signals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NScar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EWcar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respectively.</a:t>
            </a:r>
          </a:p>
          <a:p>
            <a:pPr>
              <a:spcBef>
                <a:spcPct val="20000"/>
              </a:spcBef>
            </a:pPr>
            <a:r>
              <a:rPr lang="en-US" sz="1600" kern="0" baseline="0" dirty="0" smtClean="0">
                <a:latin typeface="+mn-lt"/>
              </a:rPr>
              <a:t>Lights</a:t>
            </a:r>
            <a:r>
              <a:rPr lang="en-US" sz="1600" kern="0" dirty="0" smtClean="0">
                <a:latin typeface="+mn-lt"/>
              </a:rPr>
              <a:t> are controlled by outputs </a:t>
            </a:r>
            <a:r>
              <a:rPr lang="en-US" sz="1600" kern="0" dirty="0" err="1" smtClean="0">
                <a:latin typeface="+mn-lt"/>
              </a:rPr>
              <a:t>NSlite</a:t>
            </a:r>
            <a:r>
              <a:rPr lang="en-US" sz="1600" kern="0" dirty="0" smtClean="0">
                <a:latin typeface="+mn-lt"/>
              </a:rPr>
              <a:t> and </a:t>
            </a:r>
            <a:r>
              <a:rPr lang="en-US" sz="1600" kern="0" dirty="0" err="1" smtClean="0">
                <a:latin typeface="+mn-lt"/>
              </a:rPr>
              <a:t>EWlite</a:t>
            </a:r>
            <a:r>
              <a:rPr lang="en-US" sz="1600" kern="0" dirty="0" smtClean="0">
                <a:latin typeface="+mn-lt"/>
              </a:rPr>
              <a:t>.</a:t>
            </a:r>
          </a:p>
          <a:p>
            <a:pPr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 lights should change only if there is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car approaching from the other direction.  Otherwise the lights should remain unchanged.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22295" y="4004846"/>
            <a:ext cx="1409075" cy="1472358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90480" y="4357115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0480" y="5134590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1665893" y="5725791"/>
            <a:ext cx="49717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90480" y="5975172"/>
            <a:ext cx="1524794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228600" y="4024750"/>
            <a:ext cx="6687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NScar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238080" y="4786750"/>
            <a:ext cx="724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EWcar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238080" y="5681246"/>
            <a:ext cx="628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kern="0" dirty="0" smtClean="0">
                <a:latin typeface="+mn-lt"/>
              </a:rPr>
              <a:t>Clock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228680" y="4221776"/>
            <a:ext cx="13715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 Light</a:t>
            </a:r>
            <a:r>
              <a:rPr lang="en-US" sz="1600" kern="0" dirty="0" smtClean="0">
                <a:latin typeface="+mn-lt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Controller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828880" y="4523365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 bwMode="auto">
          <a:xfrm>
            <a:off x="3124200" y="4191000"/>
            <a:ext cx="67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NSlite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828880" y="4980565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3124200" y="4648200"/>
            <a:ext cx="732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kern="0" dirty="0" smtClean="0">
                <a:latin typeface="+mn-lt"/>
              </a:rPr>
              <a:t>EW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0050" y="3924060"/>
            <a:ext cx="4686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 bwMode="auto">
          <a:xfrm>
            <a:off x="6477000" y="5803075"/>
            <a:ext cx="237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140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Traffic Light Controller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8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371600"/>
            <a:ext cx="4686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 bwMode="auto">
          <a:xfrm>
            <a:off x="2438400" y="3250615"/>
            <a:ext cx="237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</p:txBody>
      </p:sp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40005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6350" y="2364790"/>
            <a:ext cx="3933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 bwMode="auto">
          <a:xfrm>
            <a:off x="6229350" y="3543300"/>
            <a:ext cx="2141933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assignment</a:t>
            </a:r>
            <a:endParaRPr lang="en-US" sz="18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NSgreen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 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kern="0" dirty="0" err="1" smtClean="0">
                <a:latin typeface="+mn-lt"/>
              </a:rPr>
              <a:t>EWgreen</a:t>
            </a:r>
            <a:r>
              <a:rPr lang="en-US" sz="1800" kern="0" dirty="0" smtClean="0">
                <a:latin typeface="+mn-lt"/>
              </a:rPr>
              <a:t> = 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5857875"/>
            <a:ext cx="412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01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9350" y="5067300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724" y="663864"/>
            <a:ext cx="7949766" cy="5645486"/>
          </a:xfrm>
          <a:solidFill>
            <a:srgbClr val="FFFF00"/>
          </a:solidFill>
        </p:spPr>
        <p:txBody>
          <a:bodyPr/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Line Code Converter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Example: Serial Line Code Converter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7415" y="1447800"/>
            <a:ext cx="1409075" cy="1472358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95600" y="1800069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2577544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171013" y="3168745"/>
            <a:ext cx="49717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475813" y="3321145"/>
            <a:ext cx="80197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2895600" y="3418126"/>
            <a:ext cx="1524794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895600" y="3722926"/>
            <a:ext cx="1980407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2733720" y="1467704"/>
            <a:ext cx="57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BitIn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2743200" y="2229704"/>
            <a:ext cx="856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BitClock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2743200" y="3124200"/>
            <a:ext cx="628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kern="0" dirty="0" smtClean="0">
                <a:latin typeface="+mn-lt"/>
              </a:rPr>
              <a:t>Clock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733720" y="3418126"/>
            <a:ext cx="612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3962400" y="1664732"/>
            <a:ext cx="118494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NRZ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Manchester</a:t>
            </a:r>
            <a:endParaRPr lang="en-US" sz="1600" kern="0" dirty="0" smtClean="0">
              <a:latin typeface="+mn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Encoder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334000" y="2181069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5629320" y="1848704"/>
            <a:ext cx="724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BitOut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5" descr="Fig 2-17"/>
          <p:cNvPicPr>
            <a:picLocks noChangeAspect="1" noChangeArrowheads="1"/>
          </p:cNvPicPr>
          <p:nvPr/>
        </p:nvPicPr>
        <p:blipFill>
          <a:blip r:embed="rId2" cstate="print"/>
          <a:srcRect l="9222" t="35635" b="31581"/>
          <a:stretch>
            <a:fillRect/>
          </a:stretch>
        </p:blipFill>
        <p:spPr bwMode="auto">
          <a:xfrm>
            <a:off x="152400" y="3962400"/>
            <a:ext cx="4994940" cy="255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>
          <a:xfrm>
            <a:off x="5638800" y="4038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34200" y="4038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S1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38800" y="5181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S3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934200" y="5181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S2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Curved Connector 38"/>
          <p:cNvCxnSpPr>
            <a:stCxn id="35" idx="6"/>
            <a:endCxn id="36" idx="2"/>
          </p:cNvCxnSpPr>
          <p:nvPr/>
        </p:nvCxnSpPr>
        <p:spPr>
          <a:xfrm>
            <a:off x="6324600" y="4343400"/>
            <a:ext cx="609600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6" idx="5"/>
            <a:endCxn id="38" idx="7"/>
          </p:cNvCxnSpPr>
          <p:nvPr/>
        </p:nvCxnSpPr>
        <p:spPr>
          <a:xfrm rot="5400000">
            <a:off x="7163593" y="4914900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8" idx="1"/>
            <a:endCxn id="36" idx="3"/>
          </p:cNvCxnSpPr>
          <p:nvPr/>
        </p:nvCxnSpPr>
        <p:spPr>
          <a:xfrm rot="5400000" flipH="1" flipV="1">
            <a:off x="6678659" y="4914900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2"/>
            <a:endCxn id="37" idx="6"/>
          </p:cNvCxnSpPr>
          <p:nvPr/>
        </p:nvCxnSpPr>
        <p:spPr>
          <a:xfrm rot="10800000">
            <a:off x="6324600" y="5486400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35" idx="5"/>
            <a:endCxn id="37" idx="7"/>
          </p:cNvCxnSpPr>
          <p:nvPr/>
        </p:nvCxnSpPr>
        <p:spPr>
          <a:xfrm rot="5400000">
            <a:off x="5868193" y="4914900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7" idx="1"/>
            <a:endCxn id="35" idx="3"/>
          </p:cNvCxnSpPr>
          <p:nvPr/>
        </p:nvCxnSpPr>
        <p:spPr>
          <a:xfrm rot="5400000" flipH="1" flipV="1">
            <a:off x="5383259" y="4914900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477000" y="40386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99342" y="47244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67600" y="47244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77000" y="545264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86400" y="469064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72200" y="469064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5638800" y="6019800"/>
            <a:ext cx="2016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f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FSM Clock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 x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BitClock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NRZ to Manchester (Moore FSM)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76400" y="1752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1752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S1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76400" y="2895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S3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2895600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S2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Curved Connector 8"/>
          <p:cNvCxnSpPr>
            <a:stCxn id="4" idx="6"/>
            <a:endCxn id="5" idx="2"/>
          </p:cNvCxnSpPr>
          <p:nvPr/>
        </p:nvCxnSpPr>
        <p:spPr>
          <a:xfrm>
            <a:off x="2362200" y="2057400"/>
            <a:ext cx="609600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5" idx="5"/>
            <a:endCxn id="7" idx="7"/>
          </p:cNvCxnSpPr>
          <p:nvPr/>
        </p:nvCxnSpPr>
        <p:spPr>
          <a:xfrm rot="5400000">
            <a:off x="3201193" y="2628900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1"/>
            <a:endCxn id="5" idx="3"/>
          </p:cNvCxnSpPr>
          <p:nvPr/>
        </p:nvCxnSpPr>
        <p:spPr>
          <a:xfrm rot="5400000" flipH="1" flipV="1">
            <a:off x="2716259" y="2628900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6" idx="6"/>
          </p:cNvCxnSpPr>
          <p:nvPr/>
        </p:nvCxnSpPr>
        <p:spPr>
          <a:xfrm rot="10800000">
            <a:off x="2362200" y="3200400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4" idx="5"/>
            <a:endCxn id="6" idx="7"/>
          </p:cNvCxnSpPr>
          <p:nvPr/>
        </p:nvCxnSpPr>
        <p:spPr>
          <a:xfrm rot="5400000">
            <a:off x="1905793" y="2628900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6" idx="1"/>
            <a:endCxn id="4" idx="3"/>
          </p:cNvCxnSpPr>
          <p:nvPr/>
        </p:nvCxnSpPr>
        <p:spPr>
          <a:xfrm rot="5400000" flipH="1" flipV="1">
            <a:off x="1420859" y="2628900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514600" y="17526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36942" y="24384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5200" y="243840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14600" y="316664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4000" y="240464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9800" y="2404646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pic>
        <p:nvPicPr>
          <p:cNvPr id="64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400" y="4254600"/>
            <a:ext cx="6720000" cy="13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 bwMode="auto">
          <a:xfrm>
            <a:off x="4015161" y="1913251"/>
            <a:ext cx="4671639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edge of </a:t>
            </a:r>
            <a:r>
              <a:rPr lang="en-US" sz="1600" kern="0" dirty="0" smtClean="0">
                <a:latin typeface="+mn-lt"/>
              </a:rPr>
              <a:t>B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itClock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kern="0" dirty="0" smtClean="0">
                <a:latin typeface="+mn-lt"/>
              </a:rPr>
              <a:t>coincides with rising edge of FSM clock.</a:t>
            </a:r>
          </a:p>
          <a:p>
            <a:pPr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BitIn</a:t>
            </a:r>
            <a:r>
              <a:rPr lang="en-US" sz="1600" kern="0" dirty="0" smtClean="0">
                <a:latin typeface="+mn-lt"/>
              </a:rPr>
              <a:t> changes at falling edge of </a:t>
            </a:r>
            <a:r>
              <a:rPr lang="en-US" sz="1600" kern="0" dirty="0" err="1" smtClean="0">
                <a:latin typeface="+mn-lt"/>
              </a:rPr>
              <a:t>BitClock</a:t>
            </a:r>
            <a:r>
              <a:rPr lang="en-US" sz="1600" kern="0" dirty="0" smtClean="0">
                <a:latin typeface="+mn-lt"/>
              </a:rPr>
              <a:t> </a:t>
            </a:r>
          </a:p>
          <a:p>
            <a:pPr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falling edge of FSM clock for synchronization (will be at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midpoint of bit time) so no danger of sampling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BitClock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while it’s changing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220244" y="5300762"/>
            <a:ext cx="11049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848894" y="5333206"/>
            <a:ext cx="11049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477544" y="5333206"/>
            <a:ext cx="11049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106194" y="5333206"/>
            <a:ext cx="11049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677694" y="5333206"/>
            <a:ext cx="11049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306344" y="5300762"/>
            <a:ext cx="11049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934994" y="5300762"/>
            <a:ext cx="11049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373439" y="4609306"/>
            <a:ext cx="1104900" cy="1588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018756" y="4647406"/>
            <a:ext cx="1104900" cy="1588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47406" y="4609306"/>
            <a:ext cx="1104900" cy="1588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276056" y="4666456"/>
            <a:ext cx="1104900" cy="1588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847556" y="4647406"/>
            <a:ext cx="1104900" cy="1588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476206" y="4666456"/>
            <a:ext cx="1104900" cy="1588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104855" y="4666456"/>
            <a:ext cx="1104900" cy="1588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886-5586-4086-A870-CDEA2560301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219415" y="152400"/>
            <a:ext cx="861978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Moore FSM for serial line conversion: NRZ to Manchester encoding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NRZtoManchester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(Clock, Clear,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input Clock, Clear,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define states using same names and state assignments as state diagram and table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Using one-hot method, we have one bit per state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parameter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S0  =   4'b0001,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S1    = 4'b0010,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S2    = 4'b0100,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S3    = 4'b1000;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[3:0] State,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Update state or reset on every - clock edge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always @(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negedge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Clock)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if (Clear)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State &lt;= S0;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$display("Reset: S0");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end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State &lt;=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$display("State: %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d",State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end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372633" y="3024133"/>
            <a:ext cx="346833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Verilog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886-5586-4086-A870-CDEA2560301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219415" y="152400"/>
            <a:ext cx="8619785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Outputs depend only upon state (Moore machine)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always @(State)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case (State)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S0:	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1'b0;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S1:	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1'b0;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S2:	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1'b1;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S3:	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1'b1;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endcase</a:t>
            </a: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Next state generation logic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always @(State or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case (State)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S0:	if (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S3;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S1;	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S1:   if (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$display("S1 Error!");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S2;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S2:	if (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S3;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S1;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S3:	if (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$display("S3 Error!");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endcase</a:t>
            </a: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485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S-R Latch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</a:p>
        </p:txBody>
      </p:sp>
      <p:pic>
        <p:nvPicPr>
          <p:cNvPr id="595971" name="Picture 3" descr="003"/>
          <p:cNvPicPr>
            <a:picLocks noChangeAspect="1" noChangeArrowheads="1"/>
          </p:cNvPicPr>
          <p:nvPr/>
        </p:nvPicPr>
        <p:blipFill>
          <a:blip r:embed="rId2"/>
          <a:srcRect t="42734" r="69727" b="23241"/>
          <a:stretch>
            <a:fillRect/>
          </a:stretch>
        </p:blipFill>
        <p:spPr bwMode="auto">
          <a:xfrm>
            <a:off x="76200" y="4840288"/>
            <a:ext cx="4038600" cy="1941512"/>
          </a:xfrm>
          <a:prstGeom prst="rect">
            <a:avLst/>
          </a:prstGeom>
          <a:noFill/>
        </p:spPr>
      </p:pic>
      <p:pic>
        <p:nvPicPr>
          <p:cNvPr id="595972" name="Picture 4" descr="003"/>
          <p:cNvPicPr>
            <a:picLocks noChangeAspect="1" noChangeArrowheads="1"/>
          </p:cNvPicPr>
          <p:nvPr/>
        </p:nvPicPr>
        <p:blipFill>
          <a:blip r:embed="rId2"/>
          <a:srcRect r="69727" b="66988"/>
          <a:stretch>
            <a:fillRect/>
          </a:stretch>
        </p:blipFill>
        <p:spPr bwMode="auto">
          <a:xfrm>
            <a:off x="76200" y="1127125"/>
            <a:ext cx="3962400" cy="1849438"/>
          </a:xfrm>
          <a:prstGeom prst="rect">
            <a:avLst/>
          </a:prstGeom>
          <a:noFill/>
        </p:spPr>
      </p:pic>
      <p:pic>
        <p:nvPicPr>
          <p:cNvPr id="595973" name="Picture 5" descr="003"/>
          <p:cNvPicPr>
            <a:picLocks noChangeAspect="1" noChangeArrowheads="1"/>
          </p:cNvPicPr>
          <p:nvPr/>
        </p:nvPicPr>
        <p:blipFill>
          <a:blip r:embed="rId2"/>
          <a:srcRect l="32819" r="36153" b="66988"/>
          <a:stretch>
            <a:fillRect/>
          </a:stretch>
        </p:blipFill>
        <p:spPr bwMode="auto">
          <a:xfrm>
            <a:off x="4953000" y="1143000"/>
            <a:ext cx="3962400" cy="1801813"/>
          </a:xfrm>
          <a:prstGeom prst="rect">
            <a:avLst/>
          </a:prstGeom>
          <a:noFill/>
        </p:spPr>
      </p:pic>
      <p:pic>
        <p:nvPicPr>
          <p:cNvPr id="595974" name="Picture 6" descr="003"/>
          <p:cNvPicPr>
            <a:picLocks noChangeAspect="1" noChangeArrowheads="1"/>
          </p:cNvPicPr>
          <p:nvPr/>
        </p:nvPicPr>
        <p:blipFill>
          <a:blip r:embed="rId2"/>
          <a:srcRect l="66522" r="2295" b="66988"/>
          <a:stretch>
            <a:fillRect/>
          </a:stretch>
        </p:blipFill>
        <p:spPr bwMode="auto">
          <a:xfrm>
            <a:off x="2514600" y="3008313"/>
            <a:ext cx="3962400" cy="1793875"/>
          </a:xfrm>
          <a:prstGeom prst="rect">
            <a:avLst/>
          </a:prstGeom>
          <a:noFill/>
        </p:spPr>
      </p:pic>
      <p:pic>
        <p:nvPicPr>
          <p:cNvPr id="595975" name="Picture 7" descr="003"/>
          <p:cNvPicPr>
            <a:picLocks noChangeAspect="1" noChangeArrowheads="1"/>
          </p:cNvPicPr>
          <p:nvPr/>
        </p:nvPicPr>
        <p:blipFill>
          <a:blip r:embed="rId2"/>
          <a:srcRect l="33391" t="42734" r="35426" b="23241"/>
          <a:stretch>
            <a:fillRect/>
          </a:stretch>
        </p:blipFill>
        <p:spPr bwMode="auto">
          <a:xfrm>
            <a:off x="4953000" y="4876800"/>
            <a:ext cx="4114800" cy="1920875"/>
          </a:xfrm>
          <a:prstGeom prst="rect">
            <a:avLst/>
          </a:prstGeom>
          <a:noFill/>
        </p:spPr>
      </p:pic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7010400" y="3962400"/>
            <a:ext cx="2002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S-R latch is</a:t>
            </a:r>
          </a:p>
          <a:p>
            <a:r>
              <a:rPr lang="en-US" dirty="0">
                <a:solidFill>
                  <a:srgbClr val="FF0000"/>
                </a:solidFill>
              </a:rPr>
              <a:t>reset dominant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886-5586-4086-A870-CDEA2560301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Picture 3" descr="AAJEIV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6" y="3427956"/>
            <a:ext cx="4313064" cy="3261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ACXWZN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2" y="433436"/>
            <a:ext cx="4770458" cy="2878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77718" cy="528582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Airplane 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Gear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 Gear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615" y="2091670"/>
            <a:ext cx="1409075" cy="1472358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4800" y="2282261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84800" y="2867272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554531" y="2018714"/>
            <a:ext cx="10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PilotLever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65770" y="2581522"/>
            <a:ext cx="9574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GearIsUp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51620" y="2308602"/>
            <a:ext cx="137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err="1" smtClean="0">
                <a:solidFill>
                  <a:prstClr val="black"/>
                </a:solidFill>
                <a:latin typeface="Calibri"/>
              </a:rPr>
              <a:t>Airplan</a:t>
            </a: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e Landing Gear Control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23200" y="2220802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518520" y="1894136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Valve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1255" y="2581522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1255" y="3154986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262317" y="2300118"/>
            <a:ext cx="1522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PlaneOnGround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5250" y="2871618"/>
            <a:ext cx="12068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GearIsDown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48705" y="2537168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3547140" y="2210502"/>
            <a:ext cx="6687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Pump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48705" y="2853534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3537570" y="2526868"/>
            <a:ext cx="82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RedLED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48705" y="3169900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3537570" y="2843234"/>
            <a:ext cx="1013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GreenLED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785319" y="1432590"/>
            <a:ext cx="4358681" cy="500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PilotLever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1400" kern="0" dirty="0" err="1" smtClean="0">
                <a:solidFill>
                  <a:prstClr val="black"/>
                </a:solidFill>
                <a:latin typeface="Calibri"/>
              </a:rPr>
              <a:t>perated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 by pilot to control landing gear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(1:down 0:up)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PlaneOnGround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Sensor 1 when plane on ground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GearIsUp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Sensor 1 when landing gear fully up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GearIsDown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Sensor 1 when landing gear fully down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TimeUp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when 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two second timer expired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Valve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Controls position of valve (1:lowering 0:raising)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Pump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Activates hydraulic pump (1: activate)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err="1" smtClean="0">
                <a:solidFill>
                  <a:prstClr val="black"/>
                </a:solidFill>
                <a:latin typeface="Calibri"/>
              </a:rPr>
              <a:t>ResetTimer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1 to reset count-down timer, 0 to count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RedLED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Indicates landing gear in motion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GreenLED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Indicates landing gear down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83143" y="4000500"/>
            <a:ext cx="46021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Do not retract landing gear if plane on ground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Plane should be airborne two seconds before retracting gear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endParaRPr lang="en-US" sz="1800" kern="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97548" y="3431004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auto">
          <a:xfrm>
            <a:off x="581543" y="3113922"/>
            <a:ext cx="837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TimeUp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32520" y="3486267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3521385" y="3159600"/>
            <a:ext cx="6692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Timer</a:t>
            </a:r>
          </a:p>
        </p:txBody>
      </p:sp>
    </p:spTree>
    <p:extLst>
      <p:ext uri="{BB962C8B-B14F-4D97-AF65-F5344CB8AC3E}">
        <p14:creationId xmlns:p14="http://schemas.microsoft.com/office/powerpoint/2010/main" val="10030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 Landing Gear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79445" y="2091670"/>
            <a:ext cx="1409075" cy="1472358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7630" y="2439593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7630" y="3024604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28600" y="2176046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8600" y="2738854"/>
            <a:ext cx="825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GearUp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314450" y="2308602"/>
            <a:ext cx="137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Airplan</a:t>
            </a:r>
            <a:r>
              <a:rPr lang="en-US" sz="1600" kern="0" dirty="0" smtClean="0">
                <a:latin typeface="+mn-lt"/>
              </a:rPr>
              <a:t>e Landing Gear Control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86030" y="2424889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181350" y="2118896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Valve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4085" y="2738854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4085" y="3312318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228600" y="2457450"/>
            <a:ext cx="1061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OnGround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38080" y="3028950"/>
            <a:ext cx="10775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GearDown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11535" y="2743200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3209970" y="2457450"/>
            <a:ext cx="6687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Pump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11535" y="3141662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3200400" y="2861846"/>
            <a:ext cx="82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RedLED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11535" y="3479961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3200400" y="3204746"/>
            <a:ext cx="1013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GreenLED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4785319" y="1657350"/>
            <a:ext cx="4358681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lvl="1" indent="-2286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O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perated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pilot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control landing gear</a:t>
            </a:r>
            <a:r>
              <a:rPr lang="en-US" sz="1600" kern="0" noProof="0" dirty="0" smtClean="0">
                <a:latin typeface="+mn-lt"/>
              </a:rPr>
              <a:t/>
            </a:r>
            <a:br>
              <a:rPr lang="en-US" sz="1600" kern="0" noProof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(0:down 1:up)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OnGround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Sensor 1 when plane on ground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GearUp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Sensor 1 when landing gear fully up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GearDown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Sensor 1 when landing gear fully down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smtClean="0">
                <a:latin typeface="+mn-lt"/>
              </a:rPr>
              <a:t>Valve</a:t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Controls position of valve (0:lowering 1:raising)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smtClean="0">
                <a:latin typeface="+mn-lt"/>
              </a:rPr>
              <a:t>Pump</a:t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Activates hydraulic pump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RedLED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Indicates landing gear in motion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GreenLED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Indicates landing gear down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83143" y="4000500"/>
            <a:ext cx="4602175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retract landing gear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plane on ground</a:t>
            </a:r>
          </a:p>
          <a:p>
            <a:pPr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Respond to changes in lever position</a:t>
            </a:r>
            <a:br>
              <a:rPr lang="en-US" sz="1800" kern="0" dirty="0" smtClean="0">
                <a:latin typeface="+mn-lt"/>
              </a:rPr>
            </a:br>
            <a:r>
              <a:rPr lang="en-US" sz="1800" kern="0" dirty="0" smtClean="0">
                <a:latin typeface="+mn-lt"/>
              </a:rPr>
              <a:t>(in case plane started with lever in up position)</a:t>
            </a:r>
          </a:p>
          <a:p>
            <a:pPr>
              <a:spcBef>
                <a:spcPct val="20000"/>
              </a:spcBef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 should be airborne two seconds before retracting gear</a:t>
            </a:r>
          </a:p>
          <a:p>
            <a:pPr marL="342900" indent="-342900">
              <a:spcBef>
                <a:spcPct val="20000"/>
              </a:spcBef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2604" y="1656713"/>
            <a:ext cx="1204200" cy="10965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Waiting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for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TakeOff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74911" y="1656713"/>
            <a:ext cx="1168976" cy="10965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Waiting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for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Timer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16837" y="1660867"/>
            <a:ext cx="1236742" cy="11456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Gear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Up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84660" y="1658925"/>
            <a:ext cx="1168976" cy="11456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Raising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Gear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716894" y="3481637"/>
            <a:ext cx="1236742" cy="11456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Lowering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Gear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13981" y="2144831"/>
            <a:ext cx="8001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" idx="7"/>
            <a:endCxn id="5" idx="1"/>
          </p:cNvCxnSpPr>
          <p:nvPr/>
        </p:nvCxnSpPr>
        <p:spPr>
          <a:xfrm>
            <a:off x="2170453" y="1817301"/>
            <a:ext cx="177565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" idx="3"/>
            <a:endCxn id="4" idx="5"/>
          </p:cNvCxnSpPr>
          <p:nvPr/>
        </p:nvCxnSpPr>
        <p:spPr>
          <a:xfrm flipH="1">
            <a:off x="2170453" y="2592686"/>
            <a:ext cx="177565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" idx="7"/>
            <a:endCxn id="7" idx="1"/>
          </p:cNvCxnSpPr>
          <p:nvPr/>
        </p:nvCxnSpPr>
        <p:spPr>
          <a:xfrm>
            <a:off x="4772694" y="1817301"/>
            <a:ext cx="1183159" cy="94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" idx="5"/>
          </p:cNvCxnSpPr>
          <p:nvPr/>
        </p:nvCxnSpPr>
        <p:spPr>
          <a:xfrm flipH="1">
            <a:off x="6772519" y="2636808"/>
            <a:ext cx="9924" cy="10289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4" idx="7"/>
            <a:endCxn id="7" idx="2"/>
          </p:cNvCxnSpPr>
          <p:nvPr/>
        </p:nvCxnSpPr>
        <p:spPr>
          <a:xfrm flipV="1">
            <a:off x="3815687" y="2231756"/>
            <a:ext cx="1968973" cy="136651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" idx="4"/>
            <a:endCxn id="42" idx="6"/>
          </p:cNvCxnSpPr>
          <p:nvPr/>
        </p:nvCxnSpPr>
        <p:spPr>
          <a:xfrm flipH="1">
            <a:off x="6953636" y="2806528"/>
            <a:ext cx="1281572" cy="12479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34" idx="2"/>
            <a:endCxn id="4" idx="4"/>
          </p:cNvCxnSpPr>
          <p:nvPr/>
        </p:nvCxnSpPr>
        <p:spPr>
          <a:xfrm flipH="1" flipV="1">
            <a:off x="1744704" y="2753274"/>
            <a:ext cx="1015358" cy="12500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8276" y="1492802"/>
            <a:ext cx="126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~PlaneOnGround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3749" y="2575725"/>
            <a:ext cx="1187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PlaneOnGround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2027" y="1487086"/>
            <a:ext cx="1654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TimeUp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&amp;&amp; ~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1004" y="1927995"/>
            <a:ext cx="764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GearIsUp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32143" y="3208011"/>
            <a:ext cx="88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~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0103" y="2653524"/>
            <a:ext cx="808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7760" y="3598273"/>
            <a:ext cx="1187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PlaneOnGround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370" y="1833677"/>
            <a:ext cx="533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Reset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25940"/>
              </p:ext>
            </p:extLst>
          </p:nvPr>
        </p:nvGraphicFramePr>
        <p:xfrm>
          <a:off x="3481283" y="4705459"/>
          <a:ext cx="462710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4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State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Reset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Timer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Pump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Valve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RedLED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GreenLED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WaitingforTakeoff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WaitingforTimer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RaisingGear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GearUp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LoweringGear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GearDown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2760062" y="3430495"/>
            <a:ext cx="1236742" cy="11456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Gear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Down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7138" y="3069512"/>
            <a:ext cx="88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~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6" name="Straight Arrow Connector 65"/>
          <p:cNvCxnSpPr>
            <a:stCxn id="7" idx="6"/>
            <a:endCxn id="6" idx="2"/>
          </p:cNvCxnSpPr>
          <p:nvPr/>
        </p:nvCxnSpPr>
        <p:spPr>
          <a:xfrm>
            <a:off x="6953636" y="2231756"/>
            <a:ext cx="663201" cy="19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2" idx="1"/>
            <a:endCxn id="7" idx="3"/>
          </p:cNvCxnSpPr>
          <p:nvPr/>
        </p:nvCxnSpPr>
        <p:spPr>
          <a:xfrm flipV="1">
            <a:off x="5898011" y="2636808"/>
            <a:ext cx="57842" cy="10126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42" idx="2"/>
            <a:endCxn id="34" idx="6"/>
          </p:cNvCxnSpPr>
          <p:nvPr/>
        </p:nvCxnSpPr>
        <p:spPr>
          <a:xfrm flipH="1" flipV="1">
            <a:off x="3996804" y="4003326"/>
            <a:ext cx="1720090" cy="511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772694" y="3736772"/>
            <a:ext cx="951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GearIsDown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937488" y="3021391"/>
            <a:ext cx="808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01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04799"/>
            <a:ext cx="7861083" cy="4967625"/>
          </a:xfrm>
          <a:solidFill>
            <a:srgbClr val="FFFF00"/>
          </a:solidFill>
        </p:spPr>
        <p:txBody>
          <a:bodyPr/>
          <a:lstStyle/>
          <a:p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Vending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5521144"/>
            <a:ext cx="7772400" cy="1176217"/>
          </a:xfrm>
        </p:spPr>
        <p:txBody>
          <a:bodyPr/>
          <a:lstStyle/>
          <a:p>
            <a:r>
              <a:rPr lang="en-US" dirty="0" smtClean="0"/>
              <a:t>Taken from Katz &amp; </a:t>
            </a:r>
            <a:r>
              <a:rPr lang="en-US" dirty="0" err="1" smtClean="0"/>
              <a:t>Borriello</a:t>
            </a:r>
            <a:r>
              <a:rPr lang="en-US" dirty="0" smtClean="0"/>
              <a:t>, “Contemporary Logic Design”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AB5-4BF6-5C47-A97E-7E479D39D4D9}" type="slidenum">
              <a:rPr lang="en-US"/>
              <a:pPr/>
              <a:t>66</a:t>
            </a:fld>
            <a:endParaRPr lang="en-US"/>
          </a:p>
        </p:txBody>
      </p:sp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4323386" y="4288439"/>
            <a:ext cx="789140" cy="67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Vending</a:t>
            </a:r>
            <a:br>
              <a:rPr lang="en-US" sz="1600">
                <a:solidFill>
                  <a:srgbClr val="000000"/>
                </a:solidFill>
                <a:latin typeface="Tahoma" charset="0"/>
              </a:rPr>
            </a:br>
            <a:r>
              <a:rPr lang="en-US" sz="1600">
                <a:solidFill>
                  <a:srgbClr val="000000"/>
                </a:solidFill>
                <a:latin typeface="Tahoma" charset="0"/>
              </a:rPr>
              <a:t>Machine</a:t>
            </a:r>
            <a:br>
              <a:rPr lang="en-US" sz="1600">
                <a:solidFill>
                  <a:srgbClr val="000000"/>
                </a:solidFill>
                <a:latin typeface="Tahoma" charset="0"/>
              </a:rPr>
            </a:br>
            <a:r>
              <a:rPr lang="en-US" sz="1600">
                <a:solidFill>
                  <a:srgbClr val="000000"/>
                </a:solidFill>
                <a:latin typeface="Tahoma" charset="0"/>
              </a:rPr>
              <a:t>FSM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496668" y="4137990"/>
            <a:ext cx="288099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N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496668" y="4739789"/>
            <a:ext cx="288099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D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4398543" y="3160067"/>
            <a:ext cx="588723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Reset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4473699" y="5868162"/>
            <a:ext cx="413359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Clock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5450729" y="4363664"/>
            <a:ext cx="563671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Open</a:t>
            </a: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2369326" y="4438889"/>
            <a:ext cx="688932" cy="50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Coin</a:t>
            </a:r>
            <a:br>
              <a:rPr lang="en-US" sz="1600">
                <a:solidFill>
                  <a:srgbClr val="000000"/>
                </a:solidFill>
                <a:latin typeface="Tahoma" charset="0"/>
              </a:rPr>
            </a:br>
            <a:r>
              <a:rPr lang="en-US" sz="1600">
                <a:solidFill>
                  <a:srgbClr val="000000"/>
                </a:solidFill>
                <a:latin typeface="Tahoma" charset="0"/>
              </a:rPr>
              <a:t>Sensor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6277447" y="4438889"/>
            <a:ext cx="1002082" cy="50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Release</a:t>
            </a:r>
            <a:br>
              <a:rPr lang="en-US" sz="1600">
                <a:solidFill>
                  <a:srgbClr val="000000"/>
                </a:solidFill>
                <a:latin typeface="Tahoma" charset="0"/>
              </a:rPr>
            </a:br>
            <a:r>
              <a:rPr lang="en-US" sz="1600">
                <a:solidFill>
                  <a:srgbClr val="000000"/>
                </a:solidFill>
                <a:latin typeface="Tahoma" charset="0"/>
              </a:rPr>
              <a:t>Mechanism</a:t>
            </a:r>
          </a:p>
        </p:txBody>
      </p:sp>
      <p:sp>
        <p:nvSpPr>
          <p:cNvPr id="2293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vending machine</a:t>
            </a:r>
          </a:p>
        </p:txBody>
      </p:sp>
      <p:sp>
        <p:nvSpPr>
          <p:cNvPr id="22938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Release item after 15 cents are deposited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Single coin slot for dimes, nickels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No change</a:t>
            </a: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4097918" y="4062765"/>
            <a:ext cx="1202499" cy="11283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>
            <a:off x="6202290" y="4062765"/>
            <a:ext cx="0" cy="11283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6202290" y="5191138"/>
            <a:ext cx="751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6202290" y="4062765"/>
            <a:ext cx="751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>
            <a:off x="2369326" y="4062765"/>
            <a:ext cx="8267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3" name="Line 17"/>
          <p:cNvSpPr>
            <a:spLocks noChangeShapeType="1"/>
          </p:cNvSpPr>
          <p:nvPr/>
        </p:nvSpPr>
        <p:spPr bwMode="auto">
          <a:xfrm>
            <a:off x="3196044" y="4062765"/>
            <a:ext cx="0" cy="11283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4" name="Line 18"/>
          <p:cNvSpPr>
            <a:spLocks noChangeShapeType="1"/>
          </p:cNvSpPr>
          <p:nvPr/>
        </p:nvSpPr>
        <p:spPr bwMode="auto">
          <a:xfrm flipH="1">
            <a:off x="2369326" y="5191138"/>
            <a:ext cx="8267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5" name="Line 19"/>
          <p:cNvSpPr>
            <a:spLocks noChangeShapeType="1"/>
          </p:cNvSpPr>
          <p:nvPr/>
        </p:nvSpPr>
        <p:spPr bwMode="auto">
          <a:xfrm>
            <a:off x="5300416" y="4589339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6" name="Line 20"/>
          <p:cNvSpPr>
            <a:spLocks noChangeShapeType="1"/>
          </p:cNvSpPr>
          <p:nvPr/>
        </p:nvSpPr>
        <p:spPr bwMode="auto">
          <a:xfrm>
            <a:off x="3196044" y="4363664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7" name="Line 21"/>
          <p:cNvSpPr>
            <a:spLocks noChangeShapeType="1"/>
          </p:cNvSpPr>
          <p:nvPr/>
        </p:nvSpPr>
        <p:spPr bwMode="auto">
          <a:xfrm>
            <a:off x="3196044" y="4965463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8" name="Line 22"/>
          <p:cNvSpPr>
            <a:spLocks noChangeShapeType="1"/>
          </p:cNvSpPr>
          <p:nvPr/>
        </p:nvSpPr>
        <p:spPr bwMode="auto">
          <a:xfrm>
            <a:off x="4699167" y="3385741"/>
            <a:ext cx="0" cy="677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9" name="Line 23"/>
          <p:cNvSpPr>
            <a:spLocks noChangeShapeType="1"/>
          </p:cNvSpPr>
          <p:nvPr/>
        </p:nvSpPr>
        <p:spPr bwMode="auto">
          <a:xfrm flipV="1">
            <a:off x="4699167" y="5191138"/>
            <a:ext cx="0" cy="677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6393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6395-06A3-B343-AD96-C0A1569776BA}" type="slidenum">
              <a:rPr lang="en-US"/>
              <a:pPr/>
              <a:t>67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vending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249" y="1579722"/>
            <a:ext cx="8179496" cy="44570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Suitable abstract representation</a:t>
            </a:r>
          </a:p>
          <a:p>
            <a:pPr marL="742392" lvl="1" indent="-285053"/>
            <a:r>
              <a:rPr lang="en-US" dirty="0"/>
              <a:t>tabulate typical input sequences:</a:t>
            </a:r>
          </a:p>
          <a:p>
            <a:pPr marL="1143346" lvl="2" indent="-228669"/>
            <a:r>
              <a:rPr lang="en-US" dirty="0"/>
              <a:t>3 nickels</a:t>
            </a:r>
          </a:p>
          <a:p>
            <a:pPr marL="1143346" lvl="2" indent="-228669"/>
            <a:r>
              <a:rPr lang="en-US" dirty="0"/>
              <a:t>nickel, dime</a:t>
            </a:r>
          </a:p>
          <a:p>
            <a:pPr marL="1143346" lvl="2" indent="-228669"/>
            <a:r>
              <a:rPr lang="en-US" dirty="0"/>
              <a:t>dime, nickel</a:t>
            </a:r>
          </a:p>
          <a:p>
            <a:pPr marL="1143346" lvl="2" indent="-228669"/>
            <a:r>
              <a:rPr lang="en-US" dirty="0"/>
              <a:t>two dimes</a:t>
            </a:r>
          </a:p>
          <a:p>
            <a:pPr marL="742392" lvl="1" indent="-285053"/>
            <a:r>
              <a:rPr lang="en-US" dirty="0"/>
              <a:t>draw state diagram:</a:t>
            </a:r>
          </a:p>
          <a:p>
            <a:pPr marL="1143346" lvl="2" indent="-228669"/>
            <a:r>
              <a:rPr lang="en-US" dirty="0"/>
              <a:t>inputs: N, D, reset</a:t>
            </a:r>
          </a:p>
          <a:p>
            <a:pPr marL="1143346" lvl="2" indent="-228669"/>
            <a:r>
              <a:rPr lang="en-US" dirty="0"/>
              <a:t>output: open chute</a:t>
            </a:r>
          </a:p>
          <a:p>
            <a:pPr marL="742392" lvl="1" indent="-285053"/>
            <a:r>
              <a:rPr lang="en-US" dirty="0"/>
              <a:t>assumptions:</a:t>
            </a:r>
          </a:p>
          <a:p>
            <a:pPr marL="1143346" lvl="2" indent="-228669"/>
            <a:r>
              <a:rPr lang="en-US" dirty="0"/>
              <a:t>assume N and D asserted</a:t>
            </a:r>
            <a:br>
              <a:rPr lang="en-US" dirty="0"/>
            </a:br>
            <a:r>
              <a:rPr lang="en-US" dirty="0"/>
              <a:t>for one cycle</a:t>
            </a:r>
          </a:p>
          <a:p>
            <a:pPr marL="1143346" lvl="2" indent="-228669"/>
            <a:r>
              <a:rPr lang="en-US" dirty="0"/>
              <a:t>each state has a self loop</a:t>
            </a:r>
            <a:br>
              <a:rPr lang="en-US" dirty="0"/>
            </a:br>
            <a:r>
              <a:rPr lang="en-US" dirty="0"/>
              <a:t>for N = D = 0 (no coin)</a:t>
            </a:r>
          </a:p>
        </p:txBody>
      </p:sp>
      <p:grpSp>
        <p:nvGrpSpPr>
          <p:cNvPr id="231428" name="Group 4"/>
          <p:cNvGrpSpPr>
            <a:grpSpLocks/>
          </p:cNvGrpSpPr>
          <p:nvPr/>
        </p:nvGrpSpPr>
        <p:grpSpPr bwMode="auto">
          <a:xfrm>
            <a:off x="6807899" y="1924503"/>
            <a:ext cx="922230" cy="1203598"/>
            <a:chOff x="4128" y="1200"/>
            <a:chExt cx="589" cy="768"/>
          </a:xfrm>
        </p:grpSpPr>
        <p:sp>
          <p:nvSpPr>
            <p:cNvPr id="231429" name="Oval 5"/>
            <p:cNvSpPr>
              <a:spLocks noChangeArrowheads="1"/>
            </p:cNvSpPr>
            <p:nvPr/>
          </p:nvSpPr>
          <p:spPr bwMode="auto">
            <a:xfrm>
              <a:off x="4128" y="1584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S0</a:t>
              </a:r>
            </a:p>
          </p:txBody>
        </p:sp>
        <p:cxnSp>
          <p:nvCxnSpPr>
            <p:cNvPr id="231430" name="AutoShape 6"/>
            <p:cNvCxnSpPr>
              <a:cxnSpLocks noChangeShapeType="1"/>
            </p:cNvCxnSpPr>
            <p:nvPr/>
          </p:nvCxnSpPr>
          <p:spPr bwMode="auto">
            <a:xfrm>
              <a:off x="4320" y="1296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4320" y="1200"/>
              <a:ext cx="39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</a:p>
          </p:txBody>
        </p:sp>
      </p:grpSp>
      <p:grpSp>
        <p:nvGrpSpPr>
          <p:cNvPr id="231432" name="Group 8"/>
          <p:cNvGrpSpPr>
            <a:grpSpLocks/>
          </p:cNvGrpSpPr>
          <p:nvPr/>
        </p:nvGrpSpPr>
        <p:grpSpPr bwMode="auto">
          <a:xfrm>
            <a:off x="7321463" y="2977651"/>
            <a:ext cx="764088" cy="1053148"/>
            <a:chOff x="4456" y="1872"/>
            <a:chExt cx="488" cy="672"/>
          </a:xfrm>
        </p:grpSpPr>
        <p:sp>
          <p:nvSpPr>
            <p:cNvPr id="231433" name="Oval 9"/>
            <p:cNvSpPr>
              <a:spLocks noChangeArrowheads="1"/>
            </p:cNvSpPr>
            <p:nvPr/>
          </p:nvSpPr>
          <p:spPr bwMode="auto">
            <a:xfrm>
              <a:off x="4560" y="216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S2</a:t>
              </a:r>
            </a:p>
          </p:txBody>
        </p:sp>
        <p:cxnSp>
          <p:nvCxnSpPr>
            <p:cNvPr id="231434" name="AutoShape 10"/>
            <p:cNvCxnSpPr>
              <a:cxnSpLocks noChangeShapeType="1"/>
              <a:stCxn id="231429" idx="5"/>
              <a:endCxn id="231433" idx="1"/>
            </p:cNvCxnSpPr>
            <p:nvPr/>
          </p:nvCxnSpPr>
          <p:spPr bwMode="auto">
            <a:xfrm>
              <a:off x="4456" y="1912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35" name="Text Box 11"/>
            <p:cNvSpPr txBox="1">
              <a:spLocks noChangeArrowheads="1"/>
            </p:cNvSpPr>
            <p:nvPr/>
          </p:nvSpPr>
          <p:spPr bwMode="auto">
            <a:xfrm>
              <a:off x="4512" y="1872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</p:grpSp>
      <p:grpSp>
        <p:nvGrpSpPr>
          <p:cNvPr id="231436" name="Group 12"/>
          <p:cNvGrpSpPr>
            <a:grpSpLocks/>
          </p:cNvGrpSpPr>
          <p:nvPr/>
        </p:nvGrpSpPr>
        <p:grpSpPr bwMode="auto">
          <a:xfrm>
            <a:off x="7997868" y="3943036"/>
            <a:ext cx="764088" cy="990461"/>
            <a:chOff x="4888" y="2488"/>
            <a:chExt cx="488" cy="632"/>
          </a:xfrm>
        </p:grpSpPr>
        <p:sp>
          <p:nvSpPr>
            <p:cNvPr id="231437" name="Oval 13"/>
            <p:cNvSpPr>
              <a:spLocks noChangeArrowheads="1"/>
            </p:cNvSpPr>
            <p:nvPr/>
          </p:nvSpPr>
          <p:spPr bwMode="auto">
            <a:xfrm>
              <a:off x="4992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S6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38" name="AutoShape 14"/>
            <p:cNvCxnSpPr>
              <a:cxnSpLocks noChangeShapeType="1"/>
              <a:stCxn id="231433" idx="5"/>
              <a:endCxn id="231437" idx="1"/>
            </p:cNvCxnSpPr>
            <p:nvPr/>
          </p:nvCxnSpPr>
          <p:spPr bwMode="auto">
            <a:xfrm>
              <a:off x="4888" y="2488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39" name="Text Box 15"/>
            <p:cNvSpPr txBox="1">
              <a:spLocks noChangeArrowheads="1"/>
            </p:cNvSpPr>
            <p:nvPr/>
          </p:nvSpPr>
          <p:spPr bwMode="auto">
            <a:xfrm>
              <a:off x="4944" y="249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</p:grpSp>
      <p:grpSp>
        <p:nvGrpSpPr>
          <p:cNvPr id="231440" name="Group 16"/>
          <p:cNvGrpSpPr>
            <a:grpSpLocks/>
          </p:cNvGrpSpPr>
          <p:nvPr/>
        </p:nvGrpSpPr>
        <p:grpSpPr bwMode="auto">
          <a:xfrm>
            <a:off x="6356959" y="3955574"/>
            <a:ext cx="601249" cy="977923"/>
            <a:chOff x="3840" y="2496"/>
            <a:chExt cx="384" cy="624"/>
          </a:xfrm>
        </p:grpSpPr>
        <p:sp>
          <p:nvSpPr>
            <p:cNvPr id="231441" name="Oval 17"/>
            <p:cNvSpPr>
              <a:spLocks noChangeArrowheads="1"/>
            </p:cNvSpPr>
            <p:nvPr/>
          </p:nvSpPr>
          <p:spPr bwMode="auto">
            <a:xfrm>
              <a:off x="3840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S4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42" name="AutoShape 18"/>
            <p:cNvCxnSpPr>
              <a:cxnSpLocks noChangeShapeType="1"/>
              <a:stCxn id="231445" idx="4"/>
              <a:endCxn id="231441" idx="0"/>
            </p:cNvCxnSpPr>
            <p:nvPr/>
          </p:nvCxnSpPr>
          <p:spPr bwMode="auto">
            <a:xfrm>
              <a:off x="3888" y="2544"/>
              <a:ext cx="144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43" name="Text Box 19"/>
            <p:cNvSpPr txBox="1">
              <a:spLocks noChangeArrowheads="1"/>
            </p:cNvSpPr>
            <p:nvPr/>
          </p:nvSpPr>
          <p:spPr bwMode="auto">
            <a:xfrm>
              <a:off x="3936" y="249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</p:grpSp>
      <p:grpSp>
        <p:nvGrpSpPr>
          <p:cNvPr id="231444" name="Group 20"/>
          <p:cNvGrpSpPr>
            <a:grpSpLocks/>
          </p:cNvGrpSpPr>
          <p:nvPr/>
        </p:nvGrpSpPr>
        <p:grpSpPr bwMode="auto">
          <a:xfrm>
            <a:off x="6131490" y="2977651"/>
            <a:ext cx="764088" cy="1053148"/>
            <a:chOff x="3696" y="1872"/>
            <a:chExt cx="488" cy="672"/>
          </a:xfrm>
        </p:grpSpPr>
        <p:sp>
          <p:nvSpPr>
            <p:cNvPr id="231445" name="Oval 21"/>
            <p:cNvSpPr>
              <a:spLocks noChangeArrowheads="1"/>
            </p:cNvSpPr>
            <p:nvPr/>
          </p:nvSpPr>
          <p:spPr bwMode="auto">
            <a:xfrm>
              <a:off x="3696" y="216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S1</a:t>
              </a:r>
            </a:p>
          </p:txBody>
        </p:sp>
        <p:cxnSp>
          <p:nvCxnSpPr>
            <p:cNvPr id="231446" name="AutoShape 22"/>
            <p:cNvCxnSpPr>
              <a:cxnSpLocks noChangeShapeType="1"/>
              <a:stCxn id="231429" idx="3"/>
              <a:endCxn id="231445" idx="7"/>
            </p:cNvCxnSpPr>
            <p:nvPr/>
          </p:nvCxnSpPr>
          <p:spPr bwMode="auto">
            <a:xfrm flipH="1">
              <a:off x="4024" y="1912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47" name="Text Box 23"/>
            <p:cNvSpPr txBox="1">
              <a:spLocks noChangeArrowheads="1"/>
            </p:cNvSpPr>
            <p:nvPr/>
          </p:nvSpPr>
          <p:spPr bwMode="auto">
            <a:xfrm>
              <a:off x="3936" y="1872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</p:grpSp>
      <p:grpSp>
        <p:nvGrpSpPr>
          <p:cNvPr id="231448" name="Group 24"/>
          <p:cNvGrpSpPr>
            <a:grpSpLocks/>
          </p:cNvGrpSpPr>
          <p:nvPr/>
        </p:nvGrpSpPr>
        <p:grpSpPr bwMode="auto">
          <a:xfrm>
            <a:off x="5455085" y="3943036"/>
            <a:ext cx="764088" cy="990461"/>
            <a:chOff x="3264" y="2488"/>
            <a:chExt cx="488" cy="632"/>
          </a:xfrm>
        </p:grpSpPr>
        <p:sp>
          <p:nvSpPr>
            <p:cNvPr id="231449" name="Oval 25"/>
            <p:cNvSpPr>
              <a:spLocks noChangeArrowheads="1"/>
            </p:cNvSpPr>
            <p:nvPr/>
          </p:nvSpPr>
          <p:spPr bwMode="auto">
            <a:xfrm>
              <a:off x="3264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S3</a:t>
              </a:r>
            </a:p>
          </p:txBody>
        </p:sp>
        <p:cxnSp>
          <p:nvCxnSpPr>
            <p:cNvPr id="231450" name="AutoShape 26"/>
            <p:cNvCxnSpPr>
              <a:cxnSpLocks noChangeShapeType="1"/>
              <a:stCxn id="231445" idx="3"/>
              <a:endCxn id="231449" idx="7"/>
            </p:cNvCxnSpPr>
            <p:nvPr/>
          </p:nvCxnSpPr>
          <p:spPr bwMode="auto">
            <a:xfrm flipH="1">
              <a:off x="3592" y="2488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51" name="Text Box 27"/>
            <p:cNvSpPr txBox="1">
              <a:spLocks noChangeArrowheads="1"/>
            </p:cNvSpPr>
            <p:nvPr/>
          </p:nvSpPr>
          <p:spPr bwMode="auto">
            <a:xfrm>
              <a:off x="3504" y="2496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</p:grpSp>
      <p:grpSp>
        <p:nvGrpSpPr>
          <p:cNvPr id="231452" name="Group 28"/>
          <p:cNvGrpSpPr>
            <a:grpSpLocks/>
          </p:cNvGrpSpPr>
          <p:nvPr/>
        </p:nvGrpSpPr>
        <p:grpSpPr bwMode="auto">
          <a:xfrm>
            <a:off x="7258833" y="3955574"/>
            <a:ext cx="601249" cy="977923"/>
            <a:chOff x="4416" y="2496"/>
            <a:chExt cx="384" cy="624"/>
          </a:xfrm>
        </p:grpSpPr>
        <p:sp>
          <p:nvSpPr>
            <p:cNvPr id="231453" name="Oval 29"/>
            <p:cNvSpPr>
              <a:spLocks noChangeArrowheads="1"/>
            </p:cNvSpPr>
            <p:nvPr/>
          </p:nvSpPr>
          <p:spPr bwMode="auto">
            <a:xfrm>
              <a:off x="4416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S5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54" name="AutoShape 30"/>
            <p:cNvCxnSpPr>
              <a:cxnSpLocks noChangeShapeType="1"/>
              <a:stCxn id="231433" idx="4"/>
              <a:endCxn id="231453" idx="0"/>
            </p:cNvCxnSpPr>
            <p:nvPr/>
          </p:nvCxnSpPr>
          <p:spPr bwMode="auto">
            <a:xfrm flipH="1">
              <a:off x="4608" y="2544"/>
              <a:ext cx="144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55" name="Text Box 31"/>
            <p:cNvSpPr txBox="1">
              <a:spLocks noChangeArrowheads="1"/>
            </p:cNvSpPr>
            <p:nvPr/>
          </p:nvSpPr>
          <p:spPr bwMode="auto">
            <a:xfrm>
              <a:off x="4512" y="2496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</p:grpSp>
      <p:grpSp>
        <p:nvGrpSpPr>
          <p:cNvPr id="231456" name="Group 32"/>
          <p:cNvGrpSpPr>
            <a:grpSpLocks/>
          </p:cNvGrpSpPr>
          <p:nvPr/>
        </p:nvGrpSpPr>
        <p:grpSpPr bwMode="auto">
          <a:xfrm>
            <a:off x="5691514" y="4866109"/>
            <a:ext cx="601249" cy="977923"/>
            <a:chOff x="3840" y="2496"/>
            <a:chExt cx="384" cy="624"/>
          </a:xfrm>
        </p:grpSpPr>
        <p:sp>
          <p:nvSpPr>
            <p:cNvPr id="231457" name="Oval 33"/>
            <p:cNvSpPr>
              <a:spLocks noChangeArrowheads="1"/>
            </p:cNvSpPr>
            <p:nvPr/>
          </p:nvSpPr>
          <p:spPr bwMode="auto">
            <a:xfrm>
              <a:off x="3840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S8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58" name="AutoShape 34"/>
            <p:cNvCxnSpPr>
              <a:cxnSpLocks noChangeShapeType="1"/>
              <a:endCxn id="231457" idx="0"/>
            </p:cNvCxnSpPr>
            <p:nvPr/>
          </p:nvCxnSpPr>
          <p:spPr bwMode="auto">
            <a:xfrm>
              <a:off x="3888" y="2544"/>
              <a:ext cx="144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59" name="Text Box 35"/>
            <p:cNvSpPr txBox="1">
              <a:spLocks noChangeArrowheads="1"/>
            </p:cNvSpPr>
            <p:nvPr/>
          </p:nvSpPr>
          <p:spPr bwMode="auto">
            <a:xfrm>
              <a:off x="3936" y="249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</p:grpSp>
      <p:grpSp>
        <p:nvGrpSpPr>
          <p:cNvPr id="231460" name="Group 36"/>
          <p:cNvGrpSpPr>
            <a:grpSpLocks/>
          </p:cNvGrpSpPr>
          <p:nvPr/>
        </p:nvGrpSpPr>
        <p:grpSpPr bwMode="auto">
          <a:xfrm>
            <a:off x="4788074" y="4839466"/>
            <a:ext cx="764088" cy="990461"/>
            <a:chOff x="3264" y="2488"/>
            <a:chExt cx="488" cy="632"/>
          </a:xfrm>
        </p:grpSpPr>
        <p:sp>
          <p:nvSpPr>
            <p:cNvPr id="231461" name="Oval 37"/>
            <p:cNvSpPr>
              <a:spLocks noChangeArrowheads="1"/>
            </p:cNvSpPr>
            <p:nvPr/>
          </p:nvSpPr>
          <p:spPr bwMode="auto">
            <a:xfrm>
              <a:off x="3264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S7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62" name="AutoShape 38"/>
            <p:cNvCxnSpPr>
              <a:cxnSpLocks noChangeShapeType="1"/>
              <a:endCxn id="231461" idx="7"/>
            </p:cNvCxnSpPr>
            <p:nvPr/>
          </p:nvCxnSpPr>
          <p:spPr bwMode="auto">
            <a:xfrm flipH="1">
              <a:off x="3592" y="2488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63" name="Text Box 39"/>
            <p:cNvSpPr txBox="1">
              <a:spLocks noChangeArrowheads="1"/>
            </p:cNvSpPr>
            <p:nvPr/>
          </p:nvSpPr>
          <p:spPr bwMode="auto">
            <a:xfrm>
              <a:off x="3504" y="2496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252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A7E5-0214-5245-A3D7-4B74DA02879E}" type="slidenum">
              <a:rPr lang="en-US"/>
              <a:pPr/>
              <a:t>68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vending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362"/>
            <a:ext cx="7772400" cy="4114800"/>
          </a:xfrm>
        </p:spPr>
        <p:txBody>
          <a:bodyPr/>
          <a:lstStyle/>
          <a:p>
            <a:r>
              <a:rPr lang="en-US" sz="2000" dirty="0"/>
              <a:t>Minimize number of states - reuse states whenever possible</a:t>
            </a:r>
          </a:p>
        </p:txBody>
      </p:sp>
      <p:grpSp>
        <p:nvGrpSpPr>
          <p:cNvPr id="233476" name="Group 4"/>
          <p:cNvGrpSpPr>
            <a:grpSpLocks/>
          </p:cNvGrpSpPr>
          <p:nvPr/>
        </p:nvGrpSpPr>
        <p:grpSpPr bwMode="auto">
          <a:xfrm>
            <a:off x="3983277" y="2387496"/>
            <a:ext cx="4308953" cy="4037068"/>
            <a:chOff x="2544" y="1392"/>
            <a:chExt cx="2752" cy="2576"/>
          </a:xfrm>
        </p:grpSpPr>
        <p:sp>
          <p:nvSpPr>
            <p:cNvPr id="233477" name="Rectangle 5"/>
            <p:cNvSpPr>
              <a:spLocks noChangeArrowheads="1"/>
            </p:cNvSpPr>
            <p:nvPr/>
          </p:nvSpPr>
          <p:spPr bwMode="auto">
            <a:xfrm>
              <a:off x="3072" y="3600"/>
              <a:ext cx="15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776"/>
                </a:lnSpc>
              </a:pPr>
              <a:r>
                <a:rPr lang="en-US" sz="1600">
                  <a:solidFill>
                    <a:srgbClr val="000000"/>
                  </a:solidFill>
                  <a:latin typeface="Tahoma" charset="0"/>
                </a:rPr>
                <a:t>symbolic state table</a:t>
              </a:r>
            </a:p>
          </p:txBody>
        </p:sp>
        <p:sp>
          <p:nvSpPr>
            <p:cNvPr id="233478" name="Rectangle 6"/>
            <p:cNvSpPr>
              <a:spLocks noChangeArrowheads="1"/>
            </p:cNvSpPr>
            <p:nvPr/>
          </p:nvSpPr>
          <p:spPr bwMode="auto">
            <a:xfrm>
              <a:off x="2688" y="1392"/>
              <a:ext cx="2608" cy="2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7"/>
                </a:lnSpc>
                <a:spcAft>
                  <a:spcPts val="1973"/>
                </a:spcAft>
                <a:tabLst>
                  <a:tab pos="451074" algn="l"/>
                  <a:tab pos="1127684" algn="l"/>
                  <a:tab pos="1578757" algn="l"/>
                  <a:tab pos="2255368" algn="l"/>
                  <a:tab pos="3157515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present	inputs	next	output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state		D	N	state	open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0¢		0	0	  0¢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0	1	  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0	10¢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1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5¢		0	0	  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0	1	10¢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0	15¢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1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10¢		0	0	10¢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0	1	15¢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0	15¢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1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15¢		–	–	15¢	1</a:t>
              </a:r>
            </a:p>
          </p:txBody>
        </p:sp>
        <p:sp>
          <p:nvSpPr>
            <p:cNvPr id="233479" name="Line 7"/>
            <p:cNvSpPr>
              <a:spLocks noChangeShapeType="1"/>
            </p:cNvSpPr>
            <p:nvPr/>
          </p:nvSpPr>
          <p:spPr bwMode="auto">
            <a:xfrm>
              <a:off x="2544" y="1680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Line 8"/>
            <p:cNvSpPr>
              <a:spLocks noChangeShapeType="1"/>
            </p:cNvSpPr>
            <p:nvPr/>
          </p:nvSpPr>
          <p:spPr bwMode="auto">
            <a:xfrm>
              <a:off x="3936" y="1392"/>
              <a:ext cx="0" cy="2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81" name="Group 9"/>
          <p:cNvGrpSpPr>
            <a:grpSpLocks/>
          </p:cNvGrpSpPr>
          <p:nvPr/>
        </p:nvGrpSpPr>
        <p:grpSpPr bwMode="auto">
          <a:xfrm>
            <a:off x="1803748" y="2104039"/>
            <a:ext cx="984859" cy="1230239"/>
            <a:chOff x="1152" y="1423"/>
            <a:chExt cx="629" cy="785"/>
          </a:xfrm>
        </p:grpSpPr>
        <p:sp>
          <p:nvSpPr>
            <p:cNvPr id="233482" name="Oval 10"/>
            <p:cNvSpPr>
              <a:spLocks noChangeArrowheads="1"/>
            </p:cNvSpPr>
            <p:nvPr/>
          </p:nvSpPr>
          <p:spPr bwMode="auto">
            <a:xfrm>
              <a:off x="1152" y="1824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Tahoma" charset="0"/>
                </a:rPr>
                <a:t>0</a:t>
              </a:r>
              <a:r>
                <a:rPr lang="en-US" sz="16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cxnSp>
          <p:nvCxnSpPr>
            <p:cNvPr id="233483" name="AutoShape 11"/>
            <p:cNvCxnSpPr>
              <a:cxnSpLocks noChangeShapeType="1"/>
            </p:cNvCxnSpPr>
            <p:nvPr/>
          </p:nvCxnSpPr>
          <p:spPr bwMode="auto">
            <a:xfrm>
              <a:off x="1344" y="1536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3484" name="Text Box 12"/>
            <p:cNvSpPr txBox="1">
              <a:spLocks noChangeArrowheads="1"/>
            </p:cNvSpPr>
            <p:nvPr/>
          </p:nvSpPr>
          <p:spPr bwMode="auto">
            <a:xfrm>
              <a:off x="1344" y="1423"/>
              <a:ext cx="43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Reset</a:t>
              </a:r>
            </a:p>
          </p:txBody>
        </p:sp>
      </p:grpSp>
      <p:grpSp>
        <p:nvGrpSpPr>
          <p:cNvPr id="233485" name="Group 13"/>
          <p:cNvGrpSpPr>
            <a:grpSpLocks/>
          </p:cNvGrpSpPr>
          <p:nvPr/>
        </p:nvGrpSpPr>
        <p:grpSpPr bwMode="auto">
          <a:xfrm>
            <a:off x="1803748" y="3276294"/>
            <a:ext cx="621605" cy="960684"/>
            <a:chOff x="1152" y="2171"/>
            <a:chExt cx="397" cy="613"/>
          </a:xfrm>
        </p:grpSpPr>
        <p:sp>
          <p:nvSpPr>
            <p:cNvPr id="233486" name="Oval 14"/>
            <p:cNvSpPr>
              <a:spLocks noChangeArrowheads="1"/>
            </p:cNvSpPr>
            <p:nvPr/>
          </p:nvSpPr>
          <p:spPr bwMode="auto">
            <a:xfrm>
              <a:off x="1152" y="240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Tahoma" charset="0"/>
                </a:rPr>
                <a:t>5</a:t>
              </a: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33487" name="Text Box 15"/>
            <p:cNvSpPr txBox="1">
              <a:spLocks noChangeArrowheads="1"/>
            </p:cNvSpPr>
            <p:nvPr/>
          </p:nvSpPr>
          <p:spPr bwMode="auto">
            <a:xfrm>
              <a:off x="1344" y="2191"/>
              <a:ext cx="20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N</a:t>
              </a:r>
            </a:p>
          </p:txBody>
        </p:sp>
        <p:cxnSp>
          <p:nvCxnSpPr>
            <p:cNvPr id="233488" name="AutoShape 16"/>
            <p:cNvCxnSpPr>
              <a:cxnSpLocks noChangeShapeType="1"/>
              <a:stCxn id="233482" idx="4"/>
              <a:endCxn id="233486" idx="0"/>
            </p:cNvCxnSpPr>
            <p:nvPr/>
          </p:nvCxnSpPr>
          <p:spPr bwMode="auto">
            <a:xfrm>
              <a:off x="1344" y="2171"/>
              <a:ext cx="0" cy="2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3489" name="Group 17"/>
          <p:cNvGrpSpPr>
            <a:grpSpLocks/>
          </p:cNvGrpSpPr>
          <p:nvPr/>
        </p:nvGrpSpPr>
        <p:grpSpPr bwMode="auto">
          <a:xfrm>
            <a:off x="2104373" y="4210337"/>
            <a:ext cx="320980" cy="338512"/>
            <a:chOff x="1344" y="2767"/>
            <a:chExt cx="205" cy="216"/>
          </a:xfrm>
        </p:grpSpPr>
        <p:sp>
          <p:nvSpPr>
            <p:cNvPr id="233490" name="Text Box 18"/>
            <p:cNvSpPr txBox="1">
              <a:spLocks noChangeArrowheads="1"/>
            </p:cNvSpPr>
            <p:nvPr/>
          </p:nvSpPr>
          <p:spPr bwMode="auto">
            <a:xfrm>
              <a:off x="1344" y="2767"/>
              <a:ext cx="20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N</a:t>
              </a:r>
            </a:p>
          </p:txBody>
        </p:sp>
        <p:cxnSp>
          <p:nvCxnSpPr>
            <p:cNvPr id="233491" name="AutoShape 19"/>
            <p:cNvCxnSpPr>
              <a:cxnSpLocks noChangeShapeType="1"/>
              <a:stCxn id="233486" idx="4"/>
              <a:endCxn id="233496" idx="0"/>
            </p:cNvCxnSpPr>
            <p:nvPr/>
          </p:nvCxnSpPr>
          <p:spPr bwMode="auto">
            <a:xfrm>
              <a:off x="1344" y="2784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3492" name="Group 20"/>
          <p:cNvGrpSpPr>
            <a:grpSpLocks/>
          </p:cNvGrpSpPr>
          <p:nvPr/>
        </p:nvGrpSpPr>
        <p:grpSpPr bwMode="auto">
          <a:xfrm>
            <a:off x="2104372" y="5113037"/>
            <a:ext cx="739036" cy="338512"/>
            <a:chOff x="1344" y="3343"/>
            <a:chExt cx="472" cy="216"/>
          </a:xfrm>
        </p:grpSpPr>
        <p:sp>
          <p:nvSpPr>
            <p:cNvPr id="233493" name="Text Box 21"/>
            <p:cNvSpPr txBox="1">
              <a:spLocks noChangeArrowheads="1"/>
            </p:cNvSpPr>
            <p:nvPr/>
          </p:nvSpPr>
          <p:spPr bwMode="auto">
            <a:xfrm>
              <a:off x="1344" y="3343"/>
              <a:ext cx="4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N + D</a:t>
              </a:r>
            </a:p>
          </p:txBody>
        </p:sp>
        <p:cxnSp>
          <p:nvCxnSpPr>
            <p:cNvPr id="233494" name="AutoShape 22"/>
            <p:cNvCxnSpPr>
              <a:cxnSpLocks noChangeShapeType="1"/>
              <a:stCxn id="233496" idx="4"/>
              <a:endCxn id="233500" idx="0"/>
            </p:cNvCxnSpPr>
            <p:nvPr/>
          </p:nvCxnSpPr>
          <p:spPr bwMode="auto">
            <a:xfrm>
              <a:off x="1344" y="3360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3495" name="Group 23"/>
          <p:cNvGrpSpPr>
            <a:grpSpLocks/>
          </p:cNvGrpSpPr>
          <p:nvPr/>
        </p:nvGrpSpPr>
        <p:grpSpPr bwMode="auto">
          <a:xfrm>
            <a:off x="1803748" y="2975393"/>
            <a:ext cx="1301142" cy="2164282"/>
            <a:chOff x="1152" y="1979"/>
            <a:chExt cx="831" cy="1381"/>
          </a:xfrm>
        </p:grpSpPr>
        <p:sp>
          <p:nvSpPr>
            <p:cNvPr id="233496" name="Oval 24"/>
            <p:cNvSpPr>
              <a:spLocks noChangeArrowheads="1"/>
            </p:cNvSpPr>
            <p:nvPr/>
          </p:nvSpPr>
          <p:spPr bwMode="auto">
            <a:xfrm>
              <a:off x="1152" y="297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Tahoma" charset="0"/>
                </a:rPr>
                <a:t>10</a:t>
              </a:r>
              <a:r>
                <a:rPr lang="en-US" sz="16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33497" name="Text Box 25"/>
            <p:cNvSpPr txBox="1">
              <a:spLocks noChangeArrowheads="1"/>
            </p:cNvSpPr>
            <p:nvPr/>
          </p:nvSpPr>
          <p:spPr bwMode="auto">
            <a:xfrm>
              <a:off x="1776" y="2431"/>
              <a:ext cx="20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D</a:t>
              </a:r>
            </a:p>
          </p:txBody>
        </p:sp>
        <p:cxnSp>
          <p:nvCxnSpPr>
            <p:cNvPr id="233498" name="AutoShape 26"/>
            <p:cNvCxnSpPr>
              <a:cxnSpLocks noChangeShapeType="1"/>
              <a:stCxn id="233482" idx="6"/>
              <a:endCxn id="233496" idx="6"/>
            </p:cNvCxnSpPr>
            <p:nvPr/>
          </p:nvCxnSpPr>
          <p:spPr bwMode="auto">
            <a:xfrm>
              <a:off x="1536" y="1979"/>
              <a:ext cx="0" cy="1189"/>
            </a:xfrm>
            <a:prstGeom prst="curvedConnector3">
              <a:avLst>
                <a:gd name="adj1" fmla="val 228601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3499" name="Group 27"/>
          <p:cNvGrpSpPr>
            <a:grpSpLocks/>
          </p:cNvGrpSpPr>
          <p:nvPr/>
        </p:nvGrpSpPr>
        <p:grpSpPr bwMode="auto">
          <a:xfrm>
            <a:off x="1127342" y="3878092"/>
            <a:ext cx="1277655" cy="2164282"/>
            <a:chOff x="720" y="2555"/>
            <a:chExt cx="816" cy="1381"/>
          </a:xfrm>
        </p:grpSpPr>
        <p:sp>
          <p:nvSpPr>
            <p:cNvPr id="233500" name="Oval 28"/>
            <p:cNvSpPr>
              <a:spLocks noChangeArrowheads="1"/>
            </p:cNvSpPr>
            <p:nvPr/>
          </p:nvSpPr>
          <p:spPr bwMode="auto">
            <a:xfrm>
              <a:off x="1152" y="355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Tahoma" charset="0"/>
                </a:rPr>
                <a:t>15</a:t>
              </a:r>
              <a:r>
                <a:rPr lang="en-US" sz="16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600">
                  <a:latin typeface="Tahoma" charset="0"/>
                </a:rPr>
                <a:t>[open]</a:t>
              </a:r>
            </a:p>
          </p:txBody>
        </p:sp>
        <p:grpSp>
          <p:nvGrpSpPr>
            <p:cNvPr id="233501" name="Group 29"/>
            <p:cNvGrpSpPr>
              <a:grpSpLocks/>
            </p:cNvGrpSpPr>
            <p:nvPr/>
          </p:nvGrpSpPr>
          <p:grpSpPr bwMode="auto">
            <a:xfrm>
              <a:off x="720" y="2555"/>
              <a:ext cx="440" cy="1189"/>
              <a:chOff x="720" y="2555"/>
              <a:chExt cx="440" cy="1189"/>
            </a:xfrm>
          </p:grpSpPr>
          <p:sp>
            <p:nvSpPr>
              <p:cNvPr id="233502" name="Text Box 30"/>
              <p:cNvSpPr txBox="1">
                <a:spLocks noChangeArrowheads="1"/>
              </p:cNvSpPr>
              <p:nvPr/>
            </p:nvSpPr>
            <p:spPr bwMode="auto">
              <a:xfrm>
                <a:off x="720" y="3055"/>
                <a:ext cx="207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Tahoma" charset="0"/>
                  </a:rPr>
                  <a:t>D</a:t>
                </a:r>
              </a:p>
            </p:txBody>
          </p:sp>
          <p:cxnSp>
            <p:nvCxnSpPr>
              <p:cNvPr id="233503" name="AutoShape 31"/>
              <p:cNvCxnSpPr>
                <a:cxnSpLocks noChangeShapeType="1"/>
                <a:stCxn id="233486" idx="2"/>
                <a:endCxn id="233500" idx="2"/>
              </p:cNvCxnSpPr>
              <p:nvPr/>
            </p:nvCxnSpPr>
            <p:spPr bwMode="auto">
              <a:xfrm rot="10800000" flipV="1">
                <a:off x="1152" y="2555"/>
                <a:ext cx="8" cy="1189"/>
              </a:xfrm>
              <a:prstGeom prst="curvedConnector3">
                <a:avLst>
                  <a:gd name="adj1" fmla="val 180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0467731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6A19-1D37-124E-97D3-8DCFB060D1DE}" type="slidenum">
              <a:rPr lang="en-US"/>
              <a:pPr/>
              <a:t>69</a:t>
            </a:fld>
            <a:endParaRPr lang="en-US"/>
          </a:p>
        </p:txBody>
      </p:sp>
      <p:grpSp>
        <p:nvGrpSpPr>
          <p:cNvPr id="235522" name="Group 2"/>
          <p:cNvGrpSpPr>
            <a:grpSpLocks/>
          </p:cNvGrpSpPr>
          <p:nvPr/>
        </p:nvGrpSpPr>
        <p:grpSpPr bwMode="auto">
          <a:xfrm>
            <a:off x="2455101" y="2811067"/>
            <a:ext cx="4196219" cy="3786318"/>
            <a:chOff x="1568" y="1440"/>
            <a:chExt cx="2680" cy="2416"/>
          </a:xfrm>
        </p:grpSpPr>
        <p:sp>
          <p:nvSpPr>
            <p:cNvPr id="235523" name="Rectangle 3"/>
            <p:cNvSpPr>
              <a:spLocks noChangeArrowheads="1"/>
            </p:cNvSpPr>
            <p:nvPr/>
          </p:nvSpPr>
          <p:spPr bwMode="auto">
            <a:xfrm>
              <a:off x="1632" y="1440"/>
              <a:ext cx="2608" cy="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7"/>
                </a:lnSpc>
                <a:spcAft>
                  <a:spcPts val="1973"/>
                </a:spcAft>
                <a:tabLst>
                  <a:tab pos="225537" algn="l"/>
                  <a:tab pos="563842" algn="l"/>
                  <a:tab pos="1353221" algn="l"/>
                  <a:tab pos="1804294" algn="l"/>
                  <a:tab pos="2255368" algn="l"/>
                  <a:tab pos="2368136" algn="l"/>
                  <a:tab pos="2706441" algn="l"/>
                  <a:tab pos="3383051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present state	inputs	next state	output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Q1	Q0	D	N		D1	D0	open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0	0	0	0	  0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0	1		0	1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0		1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1		–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0	1	0	0	  0	1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0	1		1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0		1	1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1		–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1	0	0	0	  1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0	1		1	1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0		1	1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1		–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1	1	–	–	  1	1	1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endParaRPr lang="en-US" sz="1600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235524" name="Line 4"/>
            <p:cNvSpPr>
              <a:spLocks noChangeShapeType="1"/>
            </p:cNvSpPr>
            <p:nvPr/>
          </p:nvSpPr>
          <p:spPr bwMode="auto">
            <a:xfrm>
              <a:off x="1592" y="1724"/>
              <a:ext cx="26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5" name="Line 5"/>
            <p:cNvSpPr>
              <a:spLocks noChangeShapeType="1"/>
            </p:cNvSpPr>
            <p:nvPr/>
          </p:nvSpPr>
          <p:spPr bwMode="auto">
            <a:xfrm>
              <a:off x="1576" y="2260"/>
              <a:ext cx="26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6" name="Line 6"/>
            <p:cNvSpPr>
              <a:spLocks noChangeShapeType="1"/>
            </p:cNvSpPr>
            <p:nvPr/>
          </p:nvSpPr>
          <p:spPr bwMode="auto">
            <a:xfrm>
              <a:off x="1576" y="2812"/>
              <a:ext cx="26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7" name="Line 7"/>
            <p:cNvSpPr>
              <a:spLocks noChangeShapeType="1"/>
            </p:cNvSpPr>
            <p:nvPr/>
          </p:nvSpPr>
          <p:spPr bwMode="auto">
            <a:xfrm>
              <a:off x="1568" y="3364"/>
              <a:ext cx="26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Line 8"/>
            <p:cNvSpPr>
              <a:spLocks noChangeShapeType="1"/>
            </p:cNvSpPr>
            <p:nvPr/>
          </p:nvSpPr>
          <p:spPr bwMode="auto">
            <a:xfrm>
              <a:off x="2992" y="1448"/>
              <a:ext cx="0" cy="21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vending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23553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Uniquely encode states</a:t>
            </a:r>
          </a:p>
        </p:txBody>
      </p:sp>
    </p:spTree>
    <p:extLst>
      <p:ext uri="{BB962C8B-B14F-4D97-AF65-F5344CB8AC3E}">
        <p14:creationId xmlns:p14="http://schemas.microsoft.com/office/powerpoint/2010/main" val="261257885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Equations</a:t>
            </a:r>
          </a:p>
        </p:txBody>
      </p:sp>
      <p:pic>
        <p:nvPicPr>
          <p:cNvPr id="596995" name="Picture 3" descr="008"/>
          <p:cNvPicPr>
            <a:picLocks noChangeAspect="1" noChangeArrowheads="1"/>
          </p:cNvPicPr>
          <p:nvPr/>
        </p:nvPicPr>
        <p:blipFill>
          <a:blip r:embed="rId2"/>
          <a:srcRect b="22711"/>
          <a:stretch>
            <a:fillRect/>
          </a:stretch>
        </p:blipFill>
        <p:spPr bwMode="auto">
          <a:xfrm>
            <a:off x="381000" y="1447800"/>
            <a:ext cx="8388350" cy="243363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1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A353-8769-884F-A9B0-A6767017B633}" type="slidenum">
              <a:rPr lang="en-US"/>
              <a:pPr/>
              <a:t>70</a:t>
            </a:fld>
            <a:endParaRPr lang="en-US"/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5561556" y="3986918"/>
            <a:ext cx="3259899" cy="170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D1 = Q1 + D + Q0 N</a:t>
            </a: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D0 = Q0</a:t>
            </a:r>
            <a:r>
              <a:rPr lang="ja-JP" altLang="en-US" sz="160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>
                <a:solidFill>
                  <a:srgbClr val="000000"/>
                </a:solidFill>
                <a:latin typeface="Tahoma" charset="0"/>
              </a:rPr>
              <a:t> N + Q0 N</a:t>
            </a:r>
            <a:r>
              <a:rPr lang="ja-JP" altLang="en-US" sz="160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>
                <a:solidFill>
                  <a:srgbClr val="000000"/>
                </a:solidFill>
                <a:latin typeface="Tahoma" charset="0"/>
              </a:rPr>
              <a:t> + Q1 N + Q1 D</a:t>
            </a: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OPEN = Q1 Q0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Moore implementation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Mapping to logic</a:t>
            </a:r>
          </a:p>
        </p:txBody>
      </p:sp>
      <p:grpSp>
        <p:nvGrpSpPr>
          <p:cNvPr id="237573" name="Group 5"/>
          <p:cNvGrpSpPr>
            <a:grpSpLocks/>
          </p:cNvGrpSpPr>
          <p:nvPr/>
        </p:nvGrpSpPr>
        <p:grpSpPr bwMode="auto">
          <a:xfrm>
            <a:off x="3781906" y="1579722"/>
            <a:ext cx="5110619" cy="1805397"/>
            <a:chOff x="1776" y="1056"/>
            <a:chExt cx="3264" cy="1152"/>
          </a:xfrm>
        </p:grpSpPr>
        <p:grpSp>
          <p:nvGrpSpPr>
            <p:cNvPr id="237574" name="Group 6"/>
            <p:cNvGrpSpPr>
              <a:grpSpLocks/>
            </p:cNvGrpSpPr>
            <p:nvPr/>
          </p:nvGrpSpPr>
          <p:grpSpPr bwMode="auto">
            <a:xfrm rot="5400000">
              <a:off x="2688" y="1392"/>
              <a:ext cx="624" cy="432"/>
              <a:chOff x="3552" y="2256"/>
              <a:chExt cx="624" cy="432"/>
            </a:xfrm>
          </p:grpSpPr>
          <p:sp>
            <p:nvSpPr>
              <p:cNvPr id="237575" name="AutoShape 7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288" cy="336"/>
              </a:xfrm>
              <a:prstGeom prst="roundRect">
                <a:avLst>
                  <a:gd name="adj" fmla="val 45139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76" name="Rectangle 8"/>
              <p:cNvSpPr>
                <a:spLocks noChangeArrowheads="1"/>
              </p:cNvSpPr>
              <p:nvPr/>
            </p:nvSpPr>
            <p:spPr bwMode="auto">
              <a:xfrm flipV="1">
                <a:off x="3552" y="2400"/>
                <a:ext cx="62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577" name="Group 9"/>
            <p:cNvGrpSpPr>
              <a:grpSpLocks/>
            </p:cNvGrpSpPr>
            <p:nvPr/>
          </p:nvGrpSpPr>
          <p:grpSpPr bwMode="auto">
            <a:xfrm rot="-5400000">
              <a:off x="3408" y="1440"/>
              <a:ext cx="624" cy="432"/>
              <a:chOff x="3840" y="2208"/>
              <a:chExt cx="624" cy="432"/>
            </a:xfrm>
          </p:grpSpPr>
          <p:sp>
            <p:nvSpPr>
              <p:cNvPr id="237578" name="AutoShape 10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288" cy="336"/>
              </a:xfrm>
              <a:prstGeom prst="roundRect">
                <a:avLst>
                  <a:gd name="adj" fmla="val 45139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79" name="Rectangle 11"/>
              <p:cNvSpPr>
                <a:spLocks noChangeArrowheads="1"/>
              </p:cNvSpPr>
              <p:nvPr/>
            </p:nvSpPr>
            <p:spPr bwMode="auto">
              <a:xfrm flipV="1">
                <a:off x="3840" y="2352"/>
                <a:ext cx="62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580" name="AutoShape 12"/>
            <p:cNvSpPr>
              <a:spLocks noChangeArrowheads="1"/>
            </p:cNvSpPr>
            <p:nvPr/>
          </p:nvSpPr>
          <p:spPr bwMode="auto">
            <a:xfrm>
              <a:off x="3216" y="1776"/>
              <a:ext cx="288" cy="33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1" name="Rectangle 13"/>
            <p:cNvSpPr>
              <a:spLocks noChangeArrowheads="1"/>
            </p:cNvSpPr>
            <p:nvPr/>
          </p:nvSpPr>
          <p:spPr bwMode="auto">
            <a:xfrm flipV="1">
              <a:off x="3024" y="1920"/>
              <a:ext cx="62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2" name="AutoShape 14"/>
            <p:cNvSpPr>
              <a:spLocks noChangeArrowheads="1"/>
            </p:cNvSpPr>
            <p:nvPr/>
          </p:nvSpPr>
          <p:spPr bwMode="auto">
            <a:xfrm flipV="1">
              <a:off x="3216" y="1152"/>
              <a:ext cx="288" cy="33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3" name="Rectangle 15"/>
            <p:cNvSpPr>
              <a:spLocks noChangeArrowheads="1"/>
            </p:cNvSpPr>
            <p:nvPr/>
          </p:nvSpPr>
          <p:spPr bwMode="auto">
            <a:xfrm>
              <a:off x="3072" y="1056"/>
              <a:ext cx="62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7584" name="Group 16"/>
            <p:cNvGrpSpPr>
              <a:grpSpLocks/>
            </p:cNvGrpSpPr>
            <p:nvPr/>
          </p:nvGrpSpPr>
          <p:grpSpPr bwMode="auto">
            <a:xfrm>
              <a:off x="1776" y="1152"/>
              <a:ext cx="1008" cy="1008"/>
              <a:chOff x="3840" y="2976"/>
              <a:chExt cx="1008" cy="1008"/>
            </a:xfrm>
          </p:grpSpPr>
          <p:sp>
            <p:nvSpPr>
              <p:cNvPr id="237585" name="Rectangle 17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1	1	1	1</a:t>
                </a:r>
              </a:p>
            </p:txBody>
          </p:sp>
          <p:sp>
            <p:nvSpPr>
              <p:cNvPr id="237586" name="Rectangle 18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37587" name="Rectangle 19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D1</a:t>
                </a:r>
              </a:p>
            </p:txBody>
          </p:sp>
          <p:sp>
            <p:nvSpPr>
              <p:cNvPr id="237588" name="Rectangle 20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89" name="Rectangle 21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0" name="Rectangle 22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1" name="Rectangle 23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2" name="Rectangle 24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3" name="Rectangle 25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4" name="Rectangle 26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5" name="Rectangle 27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6" name="Rectangle 28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7" name="Rectangle 29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8" name="Rectangle 30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9" name="Rectangle 31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0" name="Rectangle 32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1" name="Rectangle 33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2" name="Rectangle 34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3" name="Rectangle 35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4" name="Line 36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5" name="Line 37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6" name="Line 38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7" name="Line 39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8" name="Rectangle 40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37609" name="Rectangle 41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37610" name="Rectangle 42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grpSp>
          <p:nvGrpSpPr>
            <p:cNvPr id="237611" name="Group 43"/>
            <p:cNvGrpSpPr>
              <a:grpSpLocks/>
            </p:cNvGrpSpPr>
            <p:nvPr/>
          </p:nvGrpSpPr>
          <p:grpSpPr bwMode="auto">
            <a:xfrm>
              <a:off x="2880" y="1152"/>
              <a:ext cx="1008" cy="1008"/>
              <a:chOff x="3840" y="2976"/>
              <a:chExt cx="1008" cy="1008"/>
            </a:xfrm>
          </p:grpSpPr>
          <p:sp>
            <p:nvSpPr>
              <p:cNvPr id="237612" name="Rectangle 44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1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1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</p:txBody>
          </p:sp>
          <p:sp>
            <p:nvSpPr>
              <p:cNvPr id="237613" name="Rectangle 45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37614" name="Rectangle 46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D0</a:t>
                </a:r>
              </a:p>
            </p:txBody>
          </p:sp>
          <p:sp>
            <p:nvSpPr>
              <p:cNvPr id="237615" name="Rectangle 47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6" name="Rectangle 48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7" name="Rectangle 49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8" name="Rectangle 50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9" name="Rectangle 51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0" name="Rectangle 52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1" name="Rectangle 53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2" name="Rectangle 54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3" name="Rectangle 55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4" name="Rectangle 56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5" name="Rectangle 57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6" name="Rectangle 58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7" name="Rectangle 59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8" name="Rectangle 60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9" name="Rectangle 61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0" name="Rectangle 62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1" name="Line 63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2" name="Line 64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3" name="Line 65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4" name="Line 66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5" name="Rectangle 67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37636" name="Rectangle 68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37637" name="Rectangle 69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grpSp>
          <p:nvGrpSpPr>
            <p:cNvPr id="237638" name="Group 70"/>
            <p:cNvGrpSpPr>
              <a:grpSpLocks/>
            </p:cNvGrpSpPr>
            <p:nvPr/>
          </p:nvGrpSpPr>
          <p:grpSpPr bwMode="auto">
            <a:xfrm>
              <a:off x="4032" y="1152"/>
              <a:ext cx="1008" cy="1008"/>
              <a:chOff x="3840" y="2976"/>
              <a:chExt cx="1008" cy="1008"/>
            </a:xfrm>
          </p:grpSpPr>
          <p:sp>
            <p:nvSpPr>
              <p:cNvPr id="237639" name="Rectangle 71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</p:txBody>
          </p:sp>
          <p:sp>
            <p:nvSpPr>
              <p:cNvPr id="237640" name="Rectangle 72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37641" name="Rectangle 73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Open</a:t>
                </a:r>
              </a:p>
            </p:txBody>
          </p:sp>
          <p:sp>
            <p:nvSpPr>
              <p:cNvPr id="237642" name="Rectangle 74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3" name="Rectangle 75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4" name="Rectangle 76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5" name="Rectangle 77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6" name="Rectangle 78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7" name="Rectangle 79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8" name="Rectangle 80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9" name="Rectangle 81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0" name="Rectangle 82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1" name="Rectangle 83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2" name="Rectangle 84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3" name="Rectangle 85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4" name="Rectangle 86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5" name="Rectangle 87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6" name="Rectangle 88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7" name="Rectangle 89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8" name="Line 90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9" name="Line 91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0" name="Line 92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1" name="Line 93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2" name="Rectangle 94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37663" name="Rectangle 95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37664" name="Rectangle 96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sp>
          <p:nvSpPr>
            <p:cNvPr id="237665" name="AutoShape 97"/>
            <p:cNvSpPr>
              <a:spLocks noChangeArrowheads="1"/>
            </p:cNvSpPr>
            <p:nvPr/>
          </p:nvSpPr>
          <p:spPr bwMode="auto">
            <a:xfrm>
              <a:off x="2256" y="1344"/>
              <a:ext cx="288" cy="57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66" name="AutoShape 98"/>
            <p:cNvSpPr>
              <a:spLocks noChangeArrowheads="1"/>
            </p:cNvSpPr>
            <p:nvPr/>
          </p:nvSpPr>
          <p:spPr bwMode="auto">
            <a:xfrm>
              <a:off x="2112" y="1488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67" name="AutoShape 99"/>
            <p:cNvSpPr>
              <a:spLocks noChangeArrowheads="1"/>
            </p:cNvSpPr>
            <p:nvPr/>
          </p:nvSpPr>
          <p:spPr bwMode="auto">
            <a:xfrm>
              <a:off x="1968" y="1632"/>
              <a:ext cx="576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68" name="AutoShape 100"/>
            <p:cNvSpPr>
              <a:spLocks noChangeArrowheads="1"/>
            </p:cNvSpPr>
            <p:nvPr/>
          </p:nvSpPr>
          <p:spPr bwMode="auto">
            <a:xfrm>
              <a:off x="3360" y="1344"/>
              <a:ext cx="144" cy="57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69" name="AutoShape 101"/>
            <p:cNvSpPr>
              <a:spLocks noChangeArrowheads="1"/>
            </p:cNvSpPr>
            <p:nvPr/>
          </p:nvSpPr>
          <p:spPr bwMode="auto">
            <a:xfrm>
              <a:off x="4512" y="1344"/>
              <a:ext cx="144" cy="57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70" name="AutoShape 102"/>
            <p:cNvSpPr>
              <a:spLocks noChangeArrowheads="1"/>
            </p:cNvSpPr>
            <p:nvPr/>
          </p:nvSpPr>
          <p:spPr bwMode="auto">
            <a:xfrm>
              <a:off x="3360" y="1632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7671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2" y="3198572"/>
            <a:ext cx="4871059" cy="31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164600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E7C5-2D09-BC42-A443-DF072A7C3FE0}" type="slidenum">
              <a:rPr lang="en-US"/>
              <a:pPr/>
              <a:t>71</a:t>
            </a:fld>
            <a:endParaRPr lang="en-US"/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751562" y="2407196"/>
            <a:ext cx="4083485" cy="357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1677"/>
              </a:lnSpc>
              <a:spcAft>
                <a:spcPts val="1973"/>
              </a:spcAft>
              <a:tabLst>
                <a:tab pos="50119" algn="l"/>
                <a:tab pos="112768" algn="l"/>
                <a:tab pos="275656" algn="l"/>
                <a:tab pos="563842" algn="l"/>
                <a:tab pos="839498" algn="l"/>
                <a:tab pos="1290571" algn="l"/>
                <a:tab pos="1578757" algn="l"/>
                <a:tab pos="2029831" algn="l"/>
                <a:tab pos="2305487" algn="l"/>
                <a:tab pos="2593673" algn="l"/>
                <a:tab pos="2869329" algn="l"/>
                <a:tab pos="3320402" algn="l"/>
              </a:tabLst>
            </a:pPr>
            <a:r>
              <a:rPr lang="en-US" sz="1400">
                <a:solidFill>
                  <a:srgbClr val="000000"/>
                </a:solidFill>
                <a:latin typeface="Tahoma" charset="0"/>
              </a:rPr>
              <a:t>present state	inputs	next state	output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Q3	Q2	Q1	Q0	D	N	D3	D2	D1	D0	open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0	0	0	1	0	0	0	0	0	1	0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					0	1	0	0	1	0	0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					1	0	0	1	0	0	0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					1	1	-	-	-	-	-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0	0	1	0	0	0	0	0	1	0	0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					0	1	0	1	0	0	0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					1	0	1	0	0	0	0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					1	1	-	-	-	-	-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0	1	0	0	0	0	0	1	0	0	0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					0	1	1	0	0	0	0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					1	0	1	0	0	0	0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					1	1	-	-	-	-	-</a:t>
            </a:r>
            <a:br>
              <a:rPr lang="en-US" sz="1400">
                <a:solidFill>
                  <a:srgbClr val="000000"/>
                </a:solidFill>
                <a:latin typeface="Tahoma" charset="0"/>
              </a:rPr>
            </a:br>
            <a:r>
              <a:rPr lang="en-US" sz="1400">
                <a:solidFill>
                  <a:srgbClr val="000000"/>
                </a:solidFill>
                <a:latin typeface="Tahoma" charset="0"/>
              </a:rPr>
              <a:t>	1	0	0	0	-	-	1	0	0	0	1</a:t>
            </a:r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>
            <a:off x="688932" y="2867948"/>
            <a:ext cx="415864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663880" y="3723631"/>
            <a:ext cx="4183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676406" y="4588717"/>
            <a:ext cx="417116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676406" y="5416190"/>
            <a:ext cx="417116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2768252" y="2419733"/>
            <a:ext cx="0" cy="333496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5486400" y="2858545"/>
            <a:ext cx="3161257" cy="27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D0 = Q0 D</a:t>
            </a:r>
            <a:r>
              <a:rPr lang="ja-JP" altLang="en-US" sz="160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>
                <a:solidFill>
                  <a:srgbClr val="000000"/>
                </a:solidFill>
                <a:latin typeface="Tahoma" charset="0"/>
              </a:rPr>
              <a:t> N</a:t>
            </a:r>
            <a:r>
              <a:rPr lang="ja-JP" altLang="en-US" sz="1600">
                <a:solidFill>
                  <a:srgbClr val="000000"/>
                </a:solidFill>
                <a:latin typeface="Arial"/>
              </a:rPr>
              <a:t>’</a:t>
            </a:r>
            <a:endParaRPr lang="en-US" sz="1600">
              <a:solidFill>
                <a:srgbClr val="000000"/>
              </a:solidFill>
              <a:latin typeface="Tahoma" charset="0"/>
            </a:endParaRP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D1 = Q0 N + Q1 D</a:t>
            </a:r>
            <a:r>
              <a:rPr lang="ja-JP" altLang="en-US" sz="160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>
                <a:solidFill>
                  <a:srgbClr val="000000"/>
                </a:solidFill>
                <a:latin typeface="Tahoma" charset="0"/>
              </a:rPr>
              <a:t> N</a:t>
            </a:r>
            <a:r>
              <a:rPr lang="ja-JP" altLang="en-US" sz="1600">
                <a:solidFill>
                  <a:srgbClr val="000000"/>
                </a:solidFill>
                <a:latin typeface="Arial"/>
              </a:rPr>
              <a:t>’</a:t>
            </a:r>
            <a:endParaRPr lang="en-US" sz="1600">
              <a:solidFill>
                <a:srgbClr val="000000"/>
              </a:solidFill>
              <a:latin typeface="Tahoma" charset="0"/>
            </a:endParaRP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D2 = Q0 D + Q1 N + Q2 D</a:t>
            </a:r>
            <a:r>
              <a:rPr lang="ja-JP" altLang="en-US" sz="160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>
                <a:solidFill>
                  <a:srgbClr val="000000"/>
                </a:solidFill>
                <a:latin typeface="Tahoma" charset="0"/>
              </a:rPr>
              <a:t> N</a:t>
            </a:r>
            <a:r>
              <a:rPr lang="ja-JP" altLang="en-US" sz="1600">
                <a:solidFill>
                  <a:srgbClr val="000000"/>
                </a:solidFill>
                <a:latin typeface="Arial"/>
              </a:rPr>
              <a:t>’</a:t>
            </a:r>
            <a:endParaRPr lang="en-US" sz="1600">
              <a:solidFill>
                <a:srgbClr val="000000"/>
              </a:solidFill>
              <a:latin typeface="Tahoma" charset="0"/>
            </a:endParaRP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D3 = Q1 D + Q2 D + Q2 N + Q3</a:t>
            </a: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OPEN = Q3</a:t>
            </a:r>
          </a:p>
        </p:txBody>
      </p:sp>
      <p:sp>
        <p:nvSpPr>
          <p:cNvPr id="2396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vending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2396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643183"/>
            <a:ext cx="7772400" cy="4114800"/>
          </a:xfrm>
        </p:spPr>
        <p:txBody>
          <a:bodyPr/>
          <a:lstStyle/>
          <a:p>
            <a:r>
              <a:rPr lang="en-US" dirty="0"/>
              <a:t>One-hot encoding</a:t>
            </a:r>
          </a:p>
        </p:txBody>
      </p:sp>
    </p:spTree>
    <p:extLst>
      <p:ext uri="{BB962C8B-B14F-4D97-AF65-F5344CB8AC3E}">
        <p14:creationId xmlns:p14="http://schemas.microsoft.com/office/powerpoint/2010/main" val="103301922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107E-F2D6-1E44-A121-CDA8B7D5382E}" type="slidenum">
              <a:rPr lang="en-US"/>
              <a:pPr/>
              <a:t>72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</a:t>
            </a:r>
            <a:r>
              <a:rPr lang="en-US" dirty="0"/>
              <a:t>and Moore state diagrams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937" y="1322704"/>
            <a:ext cx="3832964" cy="752249"/>
          </a:xfrm>
        </p:spPr>
        <p:txBody>
          <a:bodyPr/>
          <a:lstStyle/>
          <a:p>
            <a:r>
              <a:rPr lang="en-US" sz="2000"/>
              <a:t>Moore machine</a:t>
            </a:r>
          </a:p>
          <a:p>
            <a:pPr marL="742392" lvl="1" indent="-285053"/>
            <a:r>
              <a:rPr lang="en-US" sz="1800"/>
              <a:t>outputs associated with state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1352812" y="2319433"/>
            <a:ext cx="2591322" cy="3911693"/>
            <a:chOff x="864" y="1536"/>
            <a:chExt cx="1655" cy="2496"/>
          </a:xfrm>
        </p:grpSpPr>
        <p:sp>
          <p:nvSpPr>
            <p:cNvPr id="241669" name="Oval 5"/>
            <p:cNvSpPr>
              <a:spLocks noChangeArrowheads="1"/>
            </p:cNvSpPr>
            <p:nvPr/>
          </p:nvSpPr>
          <p:spPr bwMode="auto">
            <a:xfrm>
              <a:off x="1392" y="192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[0]</a:t>
              </a:r>
            </a:p>
          </p:txBody>
        </p:sp>
        <p:sp>
          <p:nvSpPr>
            <p:cNvPr id="241670" name="Oval 6"/>
            <p:cNvSpPr>
              <a:spLocks noChangeArrowheads="1"/>
            </p:cNvSpPr>
            <p:nvPr/>
          </p:nvSpPr>
          <p:spPr bwMode="auto">
            <a:xfrm>
              <a:off x="1392" y="307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[0]</a:t>
              </a:r>
            </a:p>
          </p:txBody>
        </p:sp>
        <p:sp>
          <p:nvSpPr>
            <p:cNvPr id="241671" name="Oval 7"/>
            <p:cNvSpPr>
              <a:spLocks noChangeArrowheads="1"/>
            </p:cNvSpPr>
            <p:nvPr/>
          </p:nvSpPr>
          <p:spPr bwMode="auto">
            <a:xfrm>
              <a:off x="1392" y="249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[0]</a:t>
              </a:r>
            </a:p>
          </p:txBody>
        </p:sp>
        <p:sp>
          <p:nvSpPr>
            <p:cNvPr id="241672" name="Oval 8"/>
            <p:cNvSpPr>
              <a:spLocks noChangeArrowheads="1"/>
            </p:cNvSpPr>
            <p:nvPr/>
          </p:nvSpPr>
          <p:spPr bwMode="auto">
            <a:xfrm>
              <a:off x="1392" y="3648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[1]</a:t>
              </a:r>
            </a:p>
          </p:txBody>
        </p:sp>
        <p:cxnSp>
          <p:nvCxnSpPr>
            <p:cNvPr id="241673" name="AutoShape 9"/>
            <p:cNvCxnSpPr>
              <a:cxnSpLocks noChangeShapeType="1"/>
            </p:cNvCxnSpPr>
            <p:nvPr/>
          </p:nvCxnSpPr>
          <p:spPr bwMode="auto">
            <a:xfrm>
              <a:off x="1584" y="163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1674" name="Text Box 10"/>
            <p:cNvSpPr txBox="1">
              <a:spLocks noChangeArrowheads="1"/>
            </p:cNvSpPr>
            <p:nvPr/>
          </p:nvSpPr>
          <p:spPr bwMode="auto">
            <a:xfrm>
              <a:off x="1584" y="1536"/>
              <a:ext cx="86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+ Reset</a:t>
              </a:r>
            </a:p>
          </p:txBody>
        </p:sp>
        <p:sp>
          <p:nvSpPr>
            <p:cNvPr id="241675" name="Text Box 11"/>
            <p:cNvSpPr txBox="1">
              <a:spLocks noChangeArrowheads="1"/>
            </p:cNvSpPr>
            <p:nvPr/>
          </p:nvSpPr>
          <p:spPr bwMode="auto">
            <a:xfrm>
              <a:off x="960" y="2544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  <p:sp>
          <p:nvSpPr>
            <p:cNvPr id="241676" name="Text Box 12"/>
            <p:cNvSpPr txBox="1">
              <a:spLocks noChangeArrowheads="1"/>
            </p:cNvSpPr>
            <p:nvPr/>
          </p:nvSpPr>
          <p:spPr bwMode="auto">
            <a:xfrm>
              <a:off x="960" y="321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  <p:sp>
          <p:nvSpPr>
            <p:cNvPr id="241677" name="Text Box 13"/>
            <p:cNvSpPr txBox="1">
              <a:spLocks noChangeArrowheads="1"/>
            </p:cNvSpPr>
            <p:nvPr/>
          </p:nvSpPr>
          <p:spPr bwMode="auto">
            <a:xfrm>
              <a:off x="1392" y="2304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  <p:sp>
          <p:nvSpPr>
            <p:cNvPr id="241678" name="Text Box 14"/>
            <p:cNvSpPr txBox="1">
              <a:spLocks noChangeArrowheads="1"/>
            </p:cNvSpPr>
            <p:nvPr/>
          </p:nvSpPr>
          <p:spPr bwMode="auto">
            <a:xfrm>
              <a:off x="1248" y="3456"/>
              <a:ext cx="35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N+D</a:t>
              </a:r>
            </a:p>
          </p:txBody>
        </p:sp>
        <p:sp>
          <p:nvSpPr>
            <p:cNvPr id="241679" name="Text Box 15"/>
            <p:cNvSpPr txBox="1">
              <a:spLocks noChangeArrowheads="1"/>
            </p:cNvSpPr>
            <p:nvPr/>
          </p:nvSpPr>
          <p:spPr bwMode="auto">
            <a:xfrm>
              <a:off x="1392" y="2880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  <p:cxnSp>
          <p:nvCxnSpPr>
            <p:cNvPr id="241680" name="AutoShape 16"/>
            <p:cNvCxnSpPr>
              <a:cxnSpLocks noChangeShapeType="1"/>
              <a:stCxn id="241669" idx="4"/>
              <a:endCxn id="241671" idx="0"/>
            </p:cNvCxnSpPr>
            <p:nvPr/>
          </p:nvCxnSpPr>
          <p:spPr bwMode="auto">
            <a:xfrm>
              <a:off x="1584" y="2304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1" name="AutoShape 17"/>
            <p:cNvCxnSpPr>
              <a:cxnSpLocks noChangeShapeType="1"/>
              <a:stCxn id="241671" idx="4"/>
              <a:endCxn id="241670" idx="0"/>
            </p:cNvCxnSpPr>
            <p:nvPr/>
          </p:nvCxnSpPr>
          <p:spPr bwMode="auto">
            <a:xfrm>
              <a:off x="1584" y="2880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2" name="AutoShape 18"/>
            <p:cNvCxnSpPr>
              <a:cxnSpLocks noChangeShapeType="1"/>
              <a:stCxn id="241670" idx="4"/>
              <a:endCxn id="241672" idx="0"/>
            </p:cNvCxnSpPr>
            <p:nvPr/>
          </p:nvCxnSpPr>
          <p:spPr bwMode="auto">
            <a:xfrm>
              <a:off x="1584" y="3456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3" name="AutoShape 19"/>
            <p:cNvCxnSpPr>
              <a:cxnSpLocks noChangeShapeType="1"/>
              <a:stCxn id="241671" idx="2"/>
              <a:endCxn id="241672" idx="2"/>
            </p:cNvCxnSpPr>
            <p:nvPr/>
          </p:nvCxnSpPr>
          <p:spPr bwMode="auto">
            <a:xfrm rot="10800000" flipH="1" flipV="1">
              <a:off x="1392" y="2688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4" name="AutoShape 20"/>
            <p:cNvCxnSpPr>
              <a:cxnSpLocks noChangeShapeType="1"/>
              <a:stCxn id="241671" idx="5"/>
              <a:endCxn id="241671" idx="7"/>
            </p:cNvCxnSpPr>
            <p:nvPr/>
          </p:nvCxnSpPr>
          <p:spPr bwMode="auto">
            <a:xfrm rot="5400000" flipH="1" flipV="1">
              <a:off x="1585" y="2687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5" name="AutoShape 21"/>
            <p:cNvCxnSpPr>
              <a:cxnSpLocks noChangeShapeType="1"/>
              <a:stCxn id="241669" idx="5"/>
              <a:endCxn id="241669" idx="7"/>
            </p:cNvCxnSpPr>
            <p:nvPr/>
          </p:nvCxnSpPr>
          <p:spPr bwMode="auto">
            <a:xfrm rot="5400000" flipH="1" flipV="1">
              <a:off x="1585" y="2111"/>
              <a:ext cx="272" cy="1"/>
            </a:xfrm>
            <a:prstGeom prst="curvedConnector5">
              <a:avLst>
                <a:gd name="adj1" fmla="val -26843"/>
                <a:gd name="adj2" fmla="val 29099995"/>
                <a:gd name="adj3" fmla="val 136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6" name="AutoShape 22"/>
            <p:cNvCxnSpPr>
              <a:cxnSpLocks noChangeShapeType="1"/>
              <a:stCxn id="241672" idx="3"/>
              <a:endCxn id="241669" idx="1"/>
            </p:cNvCxnSpPr>
            <p:nvPr/>
          </p:nvCxnSpPr>
          <p:spPr bwMode="auto">
            <a:xfrm rot="5400000" flipH="1" flipV="1">
              <a:off x="449" y="2975"/>
              <a:ext cx="2000" cy="1"/>
            </a:xfrm>
            <a:prstGeom prst="curvedConnector5">
              <a:avLst>
                <a:gd name="adj1" fmla="val -10000"/>
                <a:gd name="adj2" fmla="val -88300005"/>
                <a:gd name="adj3" fmla="val 10994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7" name="AutoShape 23"/>
            <p:cNvCxnSpPr>
              <a:cxnSpLocks noChangeShapeType="1"/>
            </p:cNvCxnSpPr>
            <p:nvPr/>
          </p:nvCxnSpPr>
          <p:spPr bwMode="auto">
            <a:xfrm rot="5400000" flipH="1" flipV="1">
              <a:off x="1593" y="3255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8" name="AutoShape 24"/>
            <p:cNvCxnSpPr>
              <a:cxnSpLocks noChangeShapeType="1"/>
            </p:cNvCxnSpPr>
            <p:nvPr/>
          </p:nvCxnSpPr>
          <p:spPr bwMode="auto">
            <a:xfrm rot="5400000" flipH="1" flipV="1">
              <a:off x="1593" y="3831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9" name="AutoShape 25"/>
            <p:cNvCxnSpPr>
              <a:cxnSpLocks noChangeShapeType="1"/>
            </p:cNvCxnSpPr>
            <p:nvPr/>
          </p:nvCxnSpPr>
          <p:spPr bwMode="auto">
            <a:xfrm rot="10800000" flipH="1" flipV="1">
              <a:off x="1392" y="2064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1690" name="Text Box 26"/>
            <p:cNvSpPr txBox="1">
              <a:spLocks noChangeArrowheads="1"/>
            </p:cNvSpPr>
            <p:nvPr/>
          </p:nvSpPr>
          <p:spPr bwMode="auto">
            <a:xfrm>
              <a:off x="2064" y="3168"/>
              <a:ext cx="42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>
                <a:latin typeface="Tahoma" charset="0"/>
              </a:endParaRPr>
            </a:p>
          </p:txBody>
        </p:sp>
        <p:sp>
          <p:nvSpPr>
            <p:cNvPr id="241691" name="Text Box 27"/>
            <p:cNvSpPr txBox="1">
              <a:spLocks noChangeArrowheads="1"/>
            </p:cNvSpPr>
            <p:nvPr/>
          </p:nvSpPr>
          <p:spPr bwMode="auto">
            <a:xfrm>
              <a:off x="2064" y="3744"/>
              <a:ext cx="45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>
                <a:latin typeface="Tahoma" charset="0"/>
              </a:endParaRPr>
            </a:p>
          </p:txBody>
        </p:sp>
        <p:sp>
          <p:nvSpPr>
            <p:cNvPr id="241692" name="Text Box 28"/>
            <p:cNvSpPr txBox="1">
              <a:spLocks noChangeArrowheads="1"/>
            </p:cNvSpPr>
            <p:nvPr/>
          </p:nvSpPr>
          <p:spPr bwMode="auto">
            <a:xfrm>
              <a:off x="2064" y="2592"/>
              <a:ext cx="42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>
                <a:latin typeface="Tahoma" charset="0"/>
              </a:endParaRPr>
            </a:p>
          </p:txBody>
        </p:sp>
        <p:sp>
          <p:nvSpPr>
            <p:cNvPr id="241693" name="Text Box 29"/>
            <p:cNvSpPr txBox="1">
              <a:spLocks noChangeArrowheads="1"/>
            </p:cNvSpPr>
            <p:nvPr/>
          </p:nvSpPr>
          <p:spPr bwMode="auto">
            <a:xfrm>
              <a:off x="2016" y="2016"/>
              <a:ext cx="42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>
                <a:latin typeface="Tahoma" charset="0"/>
              </a:endParaRPr>
            </a:p>
          </p:txBody>
        </p:sp>
        <p:sp>
          <p:nvSpPr>
            <p:cNvPr id="241694" name="Text Box 30"/>
            <p:cNvSpPr txBox="1">
              <a:spLocks noChangeArrowheads="1"/>
            </p:cNvSpPr>
            <p:nvPr/>
          </p:nvSpPr>
          <p:spPr bwMode="auto">
            <a:xfrm>
              <a:off x="864" y="1584"/>
              <a:ext cx="39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</a:p>
          </p:txBody>
        </p:sp>
      </p:grpSp>
      <p:grpSp>
        <p:nvGrpSpPr>
          <p:cNvPr id="241695" name="Group 31"/>
          <p:cNvGrpSpPr>
            <a:grpSpLocks/>
          </p:cNvGrpSpPr>
          <p:nvPr/>
        </p:nvGrpSpPr>
        <p:grpSpPr bwMode="auto">
          <a:xfrm>
            <a:off x="5787025" y="2319433"/>
            <a:ext cx="2923262" cy="3911693"/>
            <a:chOff x="3696" y="1536"/>
            <a:chExt cx="1867" cy="2496"/>
          </a:xfrm>
        </p:grpSpPr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4320" y="192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1697" name="Oval 33"/>
            <p:cNvSpPr>
              <a:spLocks noChangeArrowheads="1"/>
            </p:cNvSpPr>
            <p:nvPr/>
          </p:nvSpPr>
          <p:spPr bwMode="auto">
            <a:xfrm>
              <a:off x="4320" y="307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1698" name="Oval 34"/>
            <p:cNvSpPr>
              <a:spLocks noChangeArrowheads="1"/>
            </p:cNvSpPr>
            <p:nvPr/>
          </p:nvSpPr>
          <p:spPr bwMode="auto">
            <a:xfrm>
              <a:off x="4320" y="249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1699" name="Oval 35"/>
            <p:cNvSpPr>
              <a:spLocks noChangeArrowheads="1"/>
            </p:cNvSpPr>
            <p:nvPr/>
          </p:nvSpPr>
          <p:spPr bwMode="auto">
            <a:xfrm>
              <a:off x="4320" y="3648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  <a:endParaRPr lang="en-US" sz="1400">
                <a:latin typeface="Tahoma" charset="0"/>
              </a:endParaRPr>
            </a:p>
          </p:txBody>
        </p:sp>
        <p:cxnSp>
          <p:nvCxnSpPr>
            <p:cNvPr id="241700" name="AutoShape 36"/>
            <p:cNvCxnSpPr>
              <a:cxnSpLocks noChangeShapeType="1"/>
            </p:cNvCxnSpPr>
            <p:nvPr/>
          </p:nvCxnSpPr>
          <p:spPr bwMode="auto">
            <a:xfrm>
              <a:off x="4512" y="163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1701" name="Text Box 37"/>
            <p:cNvSpPr txBox="1">
              <a:spLocks noChangeArrowheads="1"/>
            </p:cNvSpPr>
            <p:nvPr/>
          </p:nvSpPr>
          <p:spPr bwMode="auto">
            <a:xfrm>
              <a:off x="4512" y="1536"/>
              <a:ext cx="10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(N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+ Reset)/0</a:t>
              </a:r>
            </a:p>
          </p:txBody>
        </p:sp>
        <p:sp>
          <p:nvSpPr>
            <p:cNvPr id="241702" name="Text Box 38"/>
            <p:cNvSpPr txBox="1">
              <a:spLocks noChangeArrowheads="1"/>
            </p:cNvSpPr>
            <p:nvPr/>
          </p:nvSpPr>
          <p:spPr bwMode="auto">
            <a:xfrm>
              <a:off x="3744" y="2544"/>
              <a:ext cx="30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D/0</a:t>
              </a:r>
            </a:p>
          </p:txBody>
        </p:sp>
        <p:sp>
          <p:nvSpPr>
            <p:cNvPr id="241703" name="Text Box 39"/>
            <p:cNvSpPr txBox="1">
              <a:spLocks noChangeArrowheads="1"/>
            </p:cNvSpPr>
            <p:nvPr/>
          </p:nvSpPr>
          <p:spPr bwMode="auto">
            <a:xfrm>
              <a:off x="3744" y="3216"/>
              <a:ext cx="30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D/1</a:t>
              </a:r>
            </a:p>
          </p:txBody>
        </p:sp>
        <p:sp>
          <p:nvSpPr>
            <p:cNvPr id="241704" name="Text Box 40"/>
            <p:cNvSpPr txBox="1">
              <a:spLocks noChangeArrowheads="1"/>
            </p:cNvSpPr>
            <p:nvPr/>
          </p:nvSpPr>
          <p:spPr bwMode="auto">
            <a:xfrm>
              <a:off x="4176" y="2304"/>
              <a:ext cx="30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N/0</a:t>
              </a:r>
            </a:p>
          </p:txBody>
        </p:sp>
        <p:sp>
          <p:nvSpPr>
            <p:cNvPr id="241705" name="Text Box 41"/>
            <p:cNvSpPr txBox="1">
              <a:spLocks noChangeArrowheads="1"/>
            </p:cNvSpPr>
            <p:nvPr/>
          </p:nvSpPr>
          <p:spPr bwMode="auto">
            <a:xfrm>
              <a:off x="3984" y="3456"/>
              <a:ext cx="46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N+D/1</a:t>
              </a:r>
            </a:p>
          </p:txBody>
        </p:sp>
        <p:sp>
          <p:nvSpPr>
            <p:cNvPr id="241706" name="Text Box 42"/>
            <p:cNvSpPr txBox="1">
              <a:spLocks noChangeArrowheads="1"/>
            </p:cNvSpPr>
            <p:nvPr/>
          </p:nvSpPr>
          <p:spPr bwMode="auto">
            <a:xfrm>
              <a:off x="4176" y="2880"/>
              <a:ext cx="30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N/0</a:t>
              </a:r>
            </a:p>
          </p:txBody>
        </p:sp>
        <p:cxnSp>
          <p:nvCxnSpPr>
            <p:cNvPr id="241707" name="AutoShape 43"/>
            <p:cNvCxnSpPr>
              <a:cxnSpLocks noChangeShapeType="1"/>
              <a:stCxn id="241696" idx="4"/>
              <a:endCxn id="241698" idx="0"/>
            </p:cNvCxnSpPr>
            <p:nvPr/>
          </p:nvCxnSpPr>
          <p:spPr bwMode="auto">
            <a:xfrm>
              <a:off x="4512" y="2304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08" name="AutoShape 44"/>
            <p:cNvCxnSpPr>
              <a:cxnSpLocks noChangeShapeType="1"/>
              <a:stCxn id="241698" idx="4"/>
              <a:endCxn id="241697" idx="0"/>
            </p:cNvCxnSpPr>
            <p:nvPr/>
          </p:nvCxnSpPr>
          <p:spPr bwMode="auto">
            <a:xfrm>
              <a:off x="4512" y="2880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09" name="AutoShape 45"/>
            <p:cNvCxnSpPr>
              <a:cxnSpLocks noChangeShapeType="1"/>
              <a:stCxn id="241697" idx="4"/>
              <a:endCxn id="241699" idx="0"/>
            </p:cNvCxnSpPr>
            <p:nvPr/>
          </p:nvCxnSpPr>
          <p:spPr bwMode="auto">
            <a:xfrm>
              <a:off x="4512" y="3456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0" name="AutoShape 46"/>
            <p:cNvCxnSpPr>
              <a:cxnSpLocks noChangeShapeType="1"/>
              <a:stCxn id="241698" idx="2"/>
              <a:endCxn id="241699" idx="2"/>
            </p:cNvCxnSpPr>
            <p:nvPr/>
          </p:nvCxnSpPr>
          <p:spPr bwMode="auto">
            <a:xfrm rot="10800000" flipH="1" flipV="1">
              <a:off x="4320" y="2688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1" name="AutoShape 47"/>
            <p:cNvCxnSpPr>
              <a:cxnSpLocks noChangeShapeType="1"/>
              <a:stCxn id="241698" idx="5"/>
              <a:endCxn id="241698" idx="7"/>
            </p:cNvCxnSpPr>
            <p:nvPr/>
          </p:nvCxnSpPr>
          <p:spPr bwMode="auto">
            <a:xfrm rot="5400000" flipH="1" flipV="1">
              <a:off x="4513" y="2687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2" name="AutoShape 48"/>
            <p:cNvCxnSpPr>
              <a:cxnSpLocks noChangeShapeType="1"/>
              <a:stCxn id="241696" idx="5"/>
              <a:endCxn id="241696" idx="7"/>
            </p:cNvCxnSpPr>
            <p:nvPr/>
          </p:nvCxnSpPr>
          <p:spPr bwMode="auto">
            <a:xfrm rot="5400000" flipH="1" flipV="1">
              <a:off x="4513" y="2111"/>
              <a:ext cx="272" cy="1"/>
            </a:xfrm>
            <a:prstGeom prst="curvedConnector5">
              <a:avLst>
                <a:gd name="adj1" fmla="val -26843"/>
                <a:gd name="adj2" fmla="val 29099995"/>
                <a:gd name="adj3" fmla="val 136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3" name="AutoShape 49"/>
            <p:cNvCxnSpPr>
              <a:cxnSpLocks noChangeShapeType="1"/>
              <a:stCxn id="241699" idx="3"/>
              <a:endCxn id="241696" idx="1"/>
            </p:cNvCxnSpPr>
            <p:nvPr/>
          </p:nvCxnSpPr>
          <p:spPr bwMode="auto">
            <a:xfrm rot="5400000" flipH="1" flipV="1">
              <a:off x="3377" y="2975"/>
              <a:ext cx="2000" cy="1"/>
            </a:xfrm>
            <a:prstGeom prst="curvedConnector5">
              <a:avLst>
                <a:gd name="adj1" fmla="val -10000"/>
                <a:gd name="adj2" fmla="val -75600005"/>
                <a:gd name="adj3" fmla="val 10994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4" name="AutoShape 50"/>
            <p:cNvCxnSpPr>
              <a:cxnSpLocks noChangeShapeType="1"/>
            </p:cNvCxnSpPr>
            <p:nvPr/>
          </p:nvCxnSpPr>
          <p:spPr bwMode="auto">
            <a:xfrm rot="5400000" flipH="1" flipV="1">
              <a:off x="4521" y="3255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5" name="AutoShape 51"/>
            <p:cNvCxnSpPr>
              <a:cxnSpLocks noChangeShapeType="1"/>
            </p:cNvCxnSpPr>
            <p:nvPr/>
          </p:nvCxnSpPr>
          <p:spPr bwMode="auto">
            <a:xfrm rot="5400000" flipH="1" flipV="1">
              <a:off x="4521" y="3831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6" name="AutoShape 52"/>
            <p:cNvCxnSpPr>
              <a:cxnSpLocks noChangeShapeType="1"/>
            </p:cNvCxnSpPr>
            <p:nvPr/>
          </p:nvCxnSpPr>
          <p:spPr bwMode="auto">
            <a:xfrm rot="10800000" flipH="1" flipV="1">
              <a:off x="4320" y="2064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1717" name="Text Box 53"/>
            <p:cNvSpPr txBox="1">
              <a:spLocks noChangeArrowheads="1"/>
            </p:cNvSpPr>
            <p:nvPr/>
          </p:nvSpPr>
          <p:spPr bwMode="auto">
            <a:xfrm>
              <a:off x="4992" y="3168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1718" name="Text Box 54"/>
            <p:cNvSpPr txBox="1">
              <a:spLocks noChangeArrowheads="1"/>
            </p:cNvSpPr>
            <p:nvPr/>
          </p:nvSpPr>
          <p:spPr bwMode="auto">
            <a:xfrm>
              <a:off x="4992" y="3744"/>
              <a:ext cx="56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/1</a:t>
              </a:r>
            </a:p>
          </p:txBody>
        </p:sp>
        <p:sp>
          <p:nvSpPr>
            <p:cNvPr id="241719" name="Text Box 55"/>
            <p:cNvSpPr txBox="1">
              <a:spLocks noChangeArrowheads="1"/>
            </p:cNvSpPr>
            <p:nvPr/>
          </p:nvSpPr>
          <p:spPr bwMode="auto">
            <a:xfrm>
              <a:off x="4992" y="2592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1720" name="Text Box 56"/>
            <p:cNvSpPr txBox="1">
              <a:spLocks noChangeArrowheads="1"/>
            </p:cNvSpPr>
            <p:nvPr/>
          </p:nvSpPr>
          <p:spPr bwMode="auto">
            <a:xfrm>
              <a:off x="4944" y="2016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1721" name="Text Box 57"/>
            <p:cNvSpPr txBox="1">
              <a:spLocks noChangeArrowheads="1"/>
            </p:cNvSpPr>
            <p:nvPr/>
          </p:nvSpPr>
          <p:spPr bwMode="auto">
            <a:xfrm>
              <a:off x="3696" y="1584"/>
              <a:ext cx="5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Reset/0</a:t>
              </a:r>
            </a:p>
          </p:txBody>
        </p:sp>
      </p:grpSp>
      <p:sp>
        <p:nvSpPr>
          <p:cNvPr id="241723" name="Rectangle 59"/>
          <p:cNvSpPr>
            <a:spLocks noChangeArrowheads="1"/>
          </p:cNvSpPr>
          <p:nvPr/>
        </p:nvSpPr>
        <p:spPr bwMode="auto">
          <a:xfrm>
            <a:off x="4496844" y="1322704"/>
            <a:ext cx="4434214" cy="7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1" tIns="45695" rIns="91391" bIns="45695"/>
          <a:lstStyle/>
          <a:p>
            <a:pPr marL="343004" indent="-343004" defTabSz="914677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/>
              <a:t>Mealy machine</a:t>
            </a:r>
          </a:p>
          <a:p>
            <a:pPr marL="742392" lvl="1" indent="-285053" defTabSz="914677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/>
              <a:t>outputs associated with transitions</a:t>
            </a:r>
          </a:p>
        </p:txBody>
      </p:sp>
    </p:spTree>
    <p:extLst>
      <p:ext uri="{BB962C8B-B14F-4D97-AF65-F5344CB8AC3E}">
        <p14:creationId xmlns:p14="http://schemas.microsoft.com/office/powerpoint/2010/main" val="1691867419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7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6713-2B64-0544-8FBA-492F067EF460}" type="slidenum">
              <a:rPr lang="en-US"/>
              <a:pPr/>
              <a:t>73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Mealy implementation</a:t>
            </a:r>
          </a:p>
        </p:txBody>
      </p:sp>
      <p:grpSp>
        <p:nvGrpSpPr>
          <p:cNvPr id="243715" name="Group 3"/>
          <p:cNvGrpSpPr>
            <a:grpSpLocks/>
          </p:cNvGrpSpPr>
          <p:nvPr/>
        </p:nvGrpSpPr>
        <p:grpSpPr bwMode="auto">
          <a:xfrm>
            <a:off x="632566" y="1386959"/>
            <a:ext cx="2907605" cy="3911693"/>
            <a:chOff x="3696" y="1536"/>
            <a:chExt cx="1857" cy="2496"/>
          </a:xfrm>
        </p:grpSpPr>
        <p:sp>
          <p:nvSpPr>
            <p:cNvPr id="243716" name="Oval 4"/>
            <p:cNvSpPr>
              <a:spLocks noChangeArrowheads="1"/>
            </p:cNvSpPr>
            <p:nvPr/>
          </p:nvSpPr>
          <p:spPr bwMode="auto">
            <a:xfrm>
              <a:off x="4320" y="192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3717" name="Oval 5"/>
            <p:cNvSpPr>
              <a:spLocks noChangeArrowheads="1"/>
            </p:cNvSpPr>
            <p:nvPr/>
          </p:nvSpPr>
          <p:spPr bwMode="auto">
            <a:xfrm>
              <a:off x="4320" y="307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3718" name="Oval 6"/>
            <p:cNvSpPr>
              <a:spLocks noChangeArrowheads="1"/>
            </p:cNvSpPr>
            <p:nvPr/>
          </p:nvSpPr>
          <p:spPr bwMode="auto">
            <a:xfrm>
              <a:off x="4320" y="249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3719" name="Oval 7"/>
            <p:cNvSpPr>
              <a:spLocks noChangeArrowheads="1"/>
            </p:cNvSpPr>
            <p:nvPr/>
          </p:nvSpPr>
          <p:spPr bwMode="auto">
            <a:xfrm>
              <a:off x="4320" y="3648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  <a:endParaRPr lang="en-US" sz="1400">
                <a:latin typeface="Tahoma" charset="0"/>
              </a:endParaRPr>
            </a:p>
          </p:txBody>
        </p:sp>
        <p:cxnSp>
          <p:nvCxnSpPr>
            <p:cNvPr id="243720" name="AutoShape 8"/>
            <p:cNvCxnSpPr>
              <a:cxnSpLocks noChangeShapeType="1"/>
            </p:cNvCxnSpPr>
            <p:nvPr/>
          </p:nvCxnSpPr>
          <p:spPr bwMode="auto">
            <a:xfrm>
              <a:off x="4512" y="163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3721" name="Text Box 9"/>
            <p:cNvSpPr txBox="1">
              <a:spLocks noChangeArrowheads="1"/>
            </p:cNvSpPr>
            <p:nvPr/>
          </p:nvSpPr>
          <p:spPr bwMode="auto">
            <a:xfrm>
              <a:off x="4512" y="1536"/>
              <a:ext cx="5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Reset/0</a:t>
              </a:r>
            </a:p>
          </p:txBody>
        </p:sp>
        <p:sp>
          <p:nvSpPr>
            <p:cNvPr id="243722" name="Text Box 10"/>
            <p:cNvSpPr txBox="1">
              <a:spLocks noChangeArrowheads="1"/>
            </p:cNvSpPr>
            <p:nvPr/>
          </p:nvSpPr>
          <p:spPr bwMode="auto">
            <a:xfrm>
              <a:off x="3744" y="2544"/>
              <a:ext cx="30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D/0</a:t>
              </a:r>
            </a:p>
          </p:txBody>
        </p:sp>
        <p:sp>
          <p:nvSpPr>
            <p:cNvPr id="243723" name="Text Box 11"/>
            <p:cNvSpPr txBox="1">
              <a:spLocks noChangeArrowheads="1"/>
            </p:cNvSpPr>
            <p:nvPr/>
          </p:nvSpPr>
          <p:spPr bwMode="auto">
            <a:xfrm>
              <a:off x="3744" y="3216"/>
              <a:ext cx="30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D/1</a:t>
              </a:r>
            </a:p>
          </p:txBody>
        </p:sp>
        <p:sp>
          <p:nvSpPr>
            <p:cNvPr id="243724" name="Text Box 12"/>
            <p:cNvSpPr txBox="1">
              <a:spLocks noChangeArrowheads="1"/>
            </p:cNvSpPr>
            <p:nvPr/>
          </p:nvSpPr>
          <p:spPr bwMode="auto">
            <a:xfrm>
              <a:off x="4176" y="2304"/>
              <a:ext cx="30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N/0</a:t>
              </a:r>
            </a:p>
          </p:txBody>
        </p:sp>
        <p:sp>
          <p:nvSpPr>
            <p:cNvPr id="243725" name="Text Box 13"/>
            <p:cNvSpPr txBox="1">
              <a:spLocks noChangeArrowheads="1"/>
            </p:cNvSpPr>
            <p:nvPr/>
          </p:nvSpPr>
          <p:spPr bwMode="auto">
            <a:xfrm>
              <a:off x="3984" y="3456"/>
              <a:ext cx="46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N+D/1</a:t>
              </a:r>
            </a:p>
          </p:txBody>
        </p:sp>
        <p:sp>
          <p:nvSpPr>
            <p:cNvPr id="243726" name="Text Box 14"/>
            <p:cNvSpPr txBox="1">
              <a:spLocks noChangeArrowheads="1"/>
            </p:cNvSpPr>
            <p:nvPr/>
          </p:nvSpPr>
          <p:spPr bwMode="auto">
            <a:xfrm>
              <a:off x="4176" y="2880"/>
              <a:ext cx="30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N/0</a:t>
              </a:r>
            </a:p>
          </p:txBody>
        </p:sp>
        <p:cxnSp>
          <p:nvCxnSpPr>
            <p:cNvPr id="243727" name="AutoShape 15"/>
            <p:cNvCxnSpPr>
              <a:cxnSpLocks noChangeShapeType="1"/>
              <a:stCxn id="243716" idx="4"/>
              <a:endCxn id="243718" idx="0"/>
            </p:cNvCxnSpPr>
            <p:nvPr/>
          </p:nvCxnSpPr>
          <p:spPr bwMode="auto">
            <a:xfrm>
              <a:off x="4512" y="2304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28" name="AutoShape 16"/>
            <p:cNvCxnSpPr>
              <a:cxnSpLocks noChangeShapeType="1"/>
              <a:stCxn id="243718" idx="4"/>
              <a:endCxn id="243717" idx="0"/>
            </p:cNvCxnSpPr>
            <p:nvPr/>
          </p:nvCxnSpPr>
          <p:spPr bwMode="auto">
            <a:xfrm>
              <a:off x="4512" y="2880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29" name="AutoShape 17"/>
            <p:cNvCxnSpPr>
              <a:cxnSpLocks noChangeShapeType="1"/>
              <a:stCxn id="243717" idx="4"/>
              <a:endCxn id="243719" idx="0"/>
            </p:cNvCxnSpPr>
            <p:nvPr/>
          </p:nvCxnSpPr>
          <p:spPr bwMode="auto">
            <a:xfrm>
              <a:off x="4512" y="3456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0" name="AutoShape 18"/>
            <p:cNvCxnSpPr>
              <a:cxnSpLocks noChangeShapeType="1"/>
              <a:stCxn id="243718" idx="2"/>
              <a:endCxn id="243719" idx="2"/>
            </p:cNvCxnSpPr>
            <p:nvPr/>
          </p:nvCxnSpPr>
          <p:spPr bwMode="auto">
            <a:xfrm rot="10800000" flipH="1" flipV="1">
              <a:off x="4320" y="2688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1" name="AutoShape 19"/>
            <p:cNvCxnSpPr>
              <a:cxnSpLocks noChangeShapeType="1"/>
              <a:stCxn id="243718" idx="5"/>
              <a:endCxn id="243718" idx="7"/>
            </p:cNvCxnSpPr>
            <p:nvPr/>
          </p:nvCxnSpPr>
          <p:spPr bwMode="auto">
            <a:xfrm rot="5400000" flipH="1" flipV="1">
              <a:off x="4513" y="2687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2" name="AutoShape 20"/>
            <p:cNvCxnSpPr>
              <a:cxnSpLocks noChangeShapeType="1"/>
              <a:stCxn id="243716" idx="5"/>
              <a:endCxn id="243716" idx="7"/>
            </p:cNvCxnSpPr>
            <p:nvPr/>
          </p:nvCxnSpPr>
          <p:spPr bwMode="auto">
            <a:xfrm rot="5400000" flipH="1" flipV="1">
              <a:off x="4513" y="2111"/>
              <a:ext cx="272" cy="1"/>
            </a:xfrm>
            <a:prstGeom prst="curvedConnector5">
              <a:avLst>
                <a:gd name="adj1" fmla="val -26843"/>
                <a:gd name="adj2" fmla="val 29099995"/>
                <a:gd name="adj3" fmla="val 136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3" name="AutoShape 21"/>
            <p:cNvCxnSpPr>
              <a:cxnSpLocks noChangeShapeType="1"/>
              <a:stCxn id="243719" idx="3"/>
              <a:endCxn id="243716" idx="1"/>
            </p:cNvCxnSpPr>
            <p:nvPr/>
          </p:nvCxnSpPr>
          <p:spPr bwMode="auto">
            <a:xfrm rot="5400000" flipH="1" flipV="1">
              <a:off x="3377" y="2975"/>
              <a:ext cx="2000" cy="1"/>
            </a:xfrm>
            <a:prstGeom prst="curvedConnector5">
              <a:avLst>
                <a:gd name="adj1" fmla="val -10000"/>
                <a:gd name="adj2" fmla="val -75600005"/>
                <a:gd name="adj3" fmla="val 10994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4" name="AutoShape 22"/>
            <p:cNvCxnSpPr>
              <a:cxnSpLocks noChangeShapeType="1"/>
            </p:cNvCxnSpPr>
            <p:nvPr/>
          </p:nvCxnSpPr>
          <p:spPr bwMode="auto">
            <a:xfrm rot="5400000" flipH="1" flipV="1">
              <a:off x="4521" y="3255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5" name="AutoShape 23"/>
            <p:cNvCxnSpPr>
              <a:cxnSpLocks noChangeShapeType="1"/>
            </p:cNvCxnSpPr>
            <p:nvPr/>
          </p:nvCxnSpPr>
          <p:spPr bwMode="auto">
            <a:xfrm rot="5400000" flipH="1" flipV="1">
              <a:off x="4521" y="3831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6" name="AutoShape 24"/>
            <p:cNvCxnSpPr>
              <a:cxnSpLocks noChangeShapeType="1"/>
            </p:cNvCxnSpPr>
            <p:nvPr/>
          </p:nvCxnSpPr>
          <p:spPr bwMode="auto">
            <a:xfrm rot="10800000" flipH="1" flipV="1">
              <a:off x="4320" y="2064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3737" name="Text Box 25"/>
            <p:cNvSpPr txBox="1">
              <a:spLocks noChangeArrowheads="1"/>
            </p:cNvSpPr>
            <p:nvPr/>
          </p:nvSpPr>
          <p:spPr bwMode="auto">
            <a:xfrm>
              <a:off x="4992" y="3168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3738" name="Text Box 26"/>
            <p:cNvSpPr txBox="1">
              <a:spLocks noChangeArrowheads="1"/>
            </p:cNvSpPr>
            <p:nvPr/>
          </p:nvSpPr>
          <p:spPr bwMode="auto">
            <a:xfrm>
              <a:off x="4992" y="3744"/>
              <a:ext cx="56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/1</a:t>
              </a:r>
            </a:p>
          </p:txBody>
        </p:sp>
        <p:sp>
          <p:nvSpPr>
            <p:cNvPr id="243739" name="Text Box 27"/>
            <p:cNvSpPr txBox="1">
              <a:spLocks noChangeArrowheads="1"/>
            </p:cNvSpPr>
            <p:nvPr/>
          </p:nvSpPr>
          <p:spPr bwMode="auto">
            <a:xfrm>
              <a:off x="4992" y="2592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3740" name="Text Box 28"/>
            <p:cNvSpPr txBox="1">
              <a:spLocks noChangeArrowheads="1"/>
            </p:cNvSpPr>
            <p:nvPr/>
          </p:nvSpPr>
          <p:spPr bwMode="auto">
            <a:xfrm>
              <a:off x="4944" y="2016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3741" name="Text Box 29"/>
            <p:cNvSpPr txBox="1">
              <a:spLocks noChangeArrowheads="1"/>
            </p:cNvSpPr>
            <p:nvPr/>
          </p:nvSpPr>
          <p:spPr bwMode="auto">
            <a:xfrm>
              <a:off x="3696" y="1584"/>
              <a:ext cx="5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Reset/0</a:t>
              </a:r>
            </a:p>
          </p:txBody>
        </p:sp>
      </p:grpSp>
      <p:grpSp>
        <p:nvGrpSpPr>
          <p:cNvPr id="243742" name="Group 30"/>
          <p:cNvGrpSpPr>
            <a:grpSpLocks/>
          </p:cNvGrpSpPr>
          <p:nvPr/>
        </p:nvGrpSpPr>
        <p:grpSpPr bwMode="auto">
          <a:xfrm>
            <a:off x="4229101" y="1412033"/>
            <a:ext cx="4196219" cy="3786318"/>
            <a:chOff x="1568" y="1285"/>
            <a:chExt cx="2680" cy="2416"/>
          </a:xfrm>
        </p:grpSpPr>
        <p:sp>
          <p:nvSpPr>
            <p:cNvPr id="243743" name="Rectangle 31"/>
            <p:cNvSpPr>
              <a:spLocks noChangeArrowheads="1"/>
            </p:cNvSpPr>
            <p:nvPr/>
          </p:nvSpPr>
          <p:spPr bwMode="auto">
            <a:xfrm>
              <a:off x="1632" y="1285"/>
              <a:ext cx="2608" cy="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7"/>
                </a:lnSpc>
                <a:spcAft>
                  <a:spcPts val="1973"/>
                </a:spcAft>
                <a:tabLst>
                  <a:tab pos="225537" algn="l"/>
                  <a:tab pos="563842" algn="l"/>
                  <a:tab pos="1353221" algn="l"/>
                  <a:tab pos="1804294" algn="l"/>
                  <a:tab pos="2255368" algn="l"/>
                  <a:tab pos="2368136" algn="l"/>
                  <a:tab pos="2878726" algn="l"/>
                  <a:tab pos="3383051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present state	inputs	next state	output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Q1	Q0	D	N		D1	D0	open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0	0	0	0	  0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0	1		0	1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0		1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1		–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0	1	0	0	  0	1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0	1		1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0		1	1	1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1		–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1	0	0	0	  1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0	1		1	1	1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0		1	1	1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1		–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1	1	–	–	  1	1	1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endParaRPr lang="en-US" sz="1600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243744" name="Line 32"/>
            <p:cNvSpPr>
              <a:spLocks noChangeShapeType="1"/>
            </p:cNvSpPr>
            <p:nvPr/>
          </p:nvSpPr>
          <p:spPr bwMode="auto">
            <a:xfrm>
              <a:off x="1592" y="1724"/>
              <a:ext cx="26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5" name="Line 33"/>
            <p:cNvSpPr>
              <a:spLocks noChangeShapeType="1"/>
            </p:cNvSpPr>
            <p:nvPr/>
          </p:nvSpPr>
          <p:spPr bwMode="auto">
            <a:xfrm>
              <a:off x="1576" y="2260"/>
              <a:ext cx="26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6" name="Line 34"/>
            <p:cNvSpPr>
              <a:spLocks noChangeShapeType="1"/>
            </p:cNvSpPr>
            <p:nvPr/>
          </p:nvSpPr>
          <p:spPr bwMode="auto">
            <a:xfrm>
              <a:off x="1576" y="2812"/>
              <a:ext cx="26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7" name="Line 35"/>
            <p:cNvSpPr>
              <a:spLocks noChangeShapeType="1"/>
            </p:cNvSpPr>
            <p:nvPr/>
          </p:nvSpPr>
          <p:spPr bwMode="auto">
            <a:xfrm>
              <a:off x="1568" y="3364"/>
              <a:ext cx="26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8" name="Line 36"/>
            <p:cNvSpPr>
              <a:spLocks noChangeShapeType="1"/>
            </p:cNvSpPr>
            <p:nvPr/>
          </p:nvSpPr>
          <p:spPr bwMode="auto">
            <a:xfrm>
              <a:off x="2992" y="1448"/>
              <a:ext cx="0" cy="21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49" name="Rectangle 37"/>
          <p:cNvSpPr>
            <a:spLocks noChangeArrowheads="1"/>
          </p:cNvSpPr>
          <p:nvPr/>
        </p:nvSpPr>
        <p:spPr bwMode="auto">
          <a:xfrm>
            <a:off x="5315565" y="5041996"/>
            <a:ext cx="4268244" cy="9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D0	= Q0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N + Q0N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+ Q1N + Q1D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D1	= Q1 + D + Q0N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OPEN	= Q1Q0 + Q1N + Q1D + Q0D</a:t>
            </a:r>
          </a:p>
        </p:txBody>
      </p:sp>
      <p:grpSp>
        <p:nvGrpSpPr>
          <p:cNvPr id="243750" name="Group 38"/>
          <p:cNvGrpSpPr>
            <a:grpSpLocks/>
          </p:cNvGrpSpPr>
          <p:nvPr/>
        </p:nvGrpSpPr>
        <p:grpSpPr bwMode="auto">
          <a:xfrm>
            <a:off x="3627398" y="4811568"/>
            <a:ext cx="1578279" cy="1579722"/>
            <a:chOff x="2438" y="96"/>
            <a:chExt cx="1008" cy="1008"/>
          </a:xfrm>
        </p:grpSpPr>
        <p:grpSp>
          <p:nvGrpSpPr>
            <p:cNvPr id="243751" name="Group 39"/>
            <p:cNvGrpSpPr>
              <a:grpSpLocks/>
            </p:cNvGrpSpPr>
            <p:nvPr/>
          </p:nvGrpSpPr>
          <p:grpSpPr bwMode="auto">
            <a:xfrm>
              <a:off x="2438" y="96"/>
              <a:ext cx="1008" cy="1008"/>
              <a:chOff x="3840" y="2976"/>
              <a:chExt cx="1008" cy="1008"/>
            </a:xfrm>
          </p:grpSpPr>
          <p:sp>
            <p:nvSpPr>
              <p:cNvPr id="243752" name="Rectangle 40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0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</p:txBody>
          </p:sp>
          <p:sp>
            <p:nvSpPr>
              <p:cNvPr id="243753" name="Rectangle 41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43754" name="Rectangle 42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Open</a:t>
                </a:r>
              </a:p>
            </p:txBody>
          </p:sp>
          <p:sp>
            <p:nvSpPr>
              <p:cNvPr id="243755" name="Rectangle 43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56" name="Rectangle 44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57" name="Rectangle 45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58" name="Rectangle 46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59" name="Rectangle 47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0" name="Rectangle 48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1" name="Rectangle 49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2" name="Rectangle 50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3" name="Rectangle 51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4" name="Rectangle 52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5" name="Rectangle 53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6" name="Rectangle 54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7" name="Rectangle 55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8" name="Rectangle 56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9" name="Rectangle 57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0" name="Rectangle 58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1" name="Line 59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2" name="Line 60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3" name="Line 61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4" name="Line 62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5" name="Rectangle 63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43776" name="Rectangle 6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43777" name="Rectangle 65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sp>
          <p:nvSpPr>
            <p:cNvPr id="243778" name="AutoShape 66"/>
            <p:cNvSpPr>
              <a:spLocks noChangeArrowheads="1"/>
            </p:cNvSpPr>
            <p:nvPr/>
          </p:nvSpPr>
          <p:spPr bwMode="auto">
            <a:xfrm>
              <a:off x="2918" y="288"/>
              <a:ext cx="144" cy="57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9" name="AutoShape 67"/>
            <p:cNvSpPr>
              <a:spLocks noChangeArrowheads="1"/>
            </p:cNvSpPr>
            <p:nvPr/>
          </p:nvSpPr>
          <p:spPr bwMode="auto">
            <a:xfrm>
              <a:off x="2918" y="432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0" name="AutoShape 68"/>
            <p:cNvSpPr>
              <a:spLocks noChangeArrowheads="1"/>
            </p:cNvSpPr>
            <p:nvPr/>
          </p:nvSpPr>
          <p:spPr bwMode="auto">
            <a:xfrm>
              <a:off x="2924" y="578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1" name="AutoShape 69"/>
            <p:cNvSpPr>
              <a:spLocks noChangeArrowheads="1"/>
            </p:cNvSpPr>
            <p:nvPr/>
          </p:nvSpPr>
          <p:spPr bwMode="auto">
            <a:xfrm>
              <a:off x="2770" y="574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19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FD1C-DF5F-6D4F-95CC-FD082C7F9CBD}" type="slidenum">
              <a:rPr lang="en-US"/>
              <a:pPr/>
              <a:t>74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Mealy implementation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563671" y="1728606"/>
            <a:ext cx="4778679" cy="93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D0	= Q0</a:t>
            </a:r>
            <a:r>
              <a:rPr lang="ja-JP" altLang="en-US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N + Q0N</a:t>
            </a:r>
            <a:r>
              <a:rPr lang="ja-JP" altLang="en-US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 + Q1N + Q1D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D1	= Q1 + D + Q0N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OPEN	= Q1Q0 + Q1N + Q1D + Q0D</a:t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00"/>
                </a:solidFill>
                <a:latin typeface="Tahoma" charset="0"/>
              </a:rPr>
              <a:t>make sure OPEN is 0 when reset</a:t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00"/>
                </a:solidFill>
                <a:latin typeface="Tahoma" charset="0"/>
              </a:rPr>
              <a:t>– by adding AND gate</a:t>
            </a:r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06" y="2673617"/>
            <a:ext cx="4658116" cy="385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859-93CC-484D-8DE7-37A4DEC0216B}" type="slidenum">
              <a:rPr lang="en-US"/>
              <a:pPr/>
              <a:t>75</a:t>
            </a:fld>
            <a:endParaRPr lang="en-US"/>
          </a:p>
        </p:txBody>
      </p:sp>
      <p:sp>
        <p:nvSpPr>
          <p:cNvPr id="2457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</a:t>
            </a:r>
            <a:r>
              <a:rPr lang="en-US" dirty="0"/>
              <a:t>to </a:t>
            </a:r>
            <a:r>
              <a:rPr lang="en-US" dirty="0" smtClean="0"/>
              <a:t>synchronous </a:t>
            </a:r>
            <a:r>
              <a:rPr lang="en-US" dirty="0"/>
              <a:t>Mealy</a:t>
            </a:r>
          </a:p>
        </p:txBody>
      </p:sp>
      <p:sp>
        <p:nvSpPr>
          <p:cNvPr id="2457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272838"/>
            <a:ext cx="7772400" cy="4114800"/>
          </a:xfrm>
        </p:spPr>
        <p:txBody>
          <a:bodyPr/>
          <a:lstStyle/>
          <a:p>
            <a:r>
              <a:rPr lang="en-US" sz="1800" dirty="0"/>
              <a:t>OPEN = Q1Q0 creates a combinational delay after Q1 and Q0 change in Moore implementation</a:t>
            </a:r>
          </a:p>
          <a:p>
            <a:r>
              <a:rPr lang="en-US" sz="1800" dirty="0"/>
              <a:t>This can be corrected by retiming, i.e., move flip-flops and logic through each other to improve delay</a:t>
            </a:r>
          </a:p>
          <a:p>
            <a:r>
              <a:rPr lang="en-US" sz="1800" dirty="0" err="1"/>
              <a:t>OPEN.d</a:t>
            </a:r>
            <a:r>
              <a:rPr lang="en-US" sz="1800" dirty="0"/>
              <a:t> = (Q1 + D + Q0N)(Q0'N + Q0N' + Q1N + Q1D)</a:t>
            </a:r>
            <a:br>
              <a:rPr lang="en-US" sz="1800" dirty="0"/>
            </a:br>
            <a:r>
              <a:rPr lang="en-US" sz="1800" dirty="0"/>
              <a:t>	     = Q1Q0N' + Q1N + Q1D + Q0'ND + Q0N'D</a:t>
            </a:r>
          </a:p>
          <a:p>
            <a:r>
              <a:rPr lang="en-US" sz="1800" dirty="0"/>
              <a:t>Implementation now looks like a synchronous Mealy machine</a:t>
            </a:r>
          </a:p>
          <a:p>
            <a:pPr lvl="1"/>
            <a:r>
              <a:rPr lang="en-US" sz="1600" dirty="0"/>
              <a:t>it is common for programmable devices to have FF at end of logic</a:t>
            </a:r>
          </a:p>
          <a:p>
            <a:endParaRPr lang="en-US" sz="1800" dirty="0"/>
          </a:p>
        </p:txBody>
      </p:sp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7" y="3774642"/>
            <a:ext cx="3792255" cy="241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76" y="3717035"/>
            <a:ext cx="4363755" cy="245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792191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DE91-D25A-8446-A348-2FAF49F3A659}" type="slidenum">
              <a:rPr lang="en-US"/>
              <a:pPr/>
              <a:t>76</a:t>
            </a:fld>
            <a:endParaRPr lang="en-US"/>
          </a:p>
        </p:txBody>
      </p:sp>
      <p:sp>
        <p:nvSpPr>
          <p:cNvPr id="247874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</a:t>
            </a:r>
            <a:r>
              <a:rPr lang="en-US" dirty="0"/>
              <a:t>to </a:t>
            </a:r>
            <a:r>
              <a:rPr lang="en-US" dirty="0" smtClean="0"/>
              <a:t>synchronous </a:t>
            </a:r>
            <a:r>
              <a:rPr lang="en-US" dirty="0"/>
              <a:t>Mealy</a:t>
            </a:r>
          </a:p>
        </p:txBody>
      </p:sp>
      <p:sp>
        <p:nvSpPr>
          <p:cNvPr id="247875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457200" y="1473154"/>
            <a:ext cx="8229600" cy="4530731"/>
          </a:xfrm>
        </p:spPr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OPEN.d = Q1Q0 + Q1N + Q1D + Q0D</a:t>
            </a:r>
            <a:r>
              <a:rPr lang="en-US" sz="1800"/>
              <a:t> </a:t>
            </a:r>
          </a:p>
          <a:p>
            <a:r>
              <a:rPr lang="en-US" sz="1800"/>
              <a:t>OPEN.d = (Q1 + D + Q0N)(Q0'N + Q0N' + Q1N + Q1D)</a:t>
            </a:r>
            <a:br>
              <a:rPr lang="en-US" sz="1800"/>
            </a:br>
            <a:r>
              <a:rPr lang="en-US" sz="1800"/>
              <a:t>	     = Q1Q0N' + Q1N + Q1D + Q0'ND + Q0N'D</a:t>
            </a:r>
          </a:p>
        </p:txBody>
      </p:sp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13" y="3889856"/>
            <a:ext cx="4363755" cy="245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467"/>
            <a:ext cx="4658117" cy="385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47813" name="Group 5"/>
          <p:cNvGrpSpPr>
            <a:grpSpLocks/>
          </p:cNvGrpSpPr>
          <p:nvPr/>
        </p:nvGrpSpPr>
        <p:grpSpPr bwMode="auto">
          <a:xfrm>
            <a:off x="4584526" y="2540407"/>
            <a:ext cx="2193621" cy="1579722"/>
            <a:chOff x="2928" y="1621"/>
            <a:chExt cx="1401" cy="1008"/>
          </a:xfrm>
        </p:grpSpPr>
        <p:grpSp>
          <p:nvGrpSpPr>
            <p:cNvPr id="247814" name="Group 6"/>
            <p:cNvGrpSpPr>
              <a:grpSpLocks/>
            </p:cNvGrpSpPr>
            <p:nvPr/>
          </p:nvGrpSpPr>
          <p:grpSpPr bwMode="auto">
            <a:xfrm>
              <a:off x="3321" y="1621"/>
              <a:ext cx="1008" cy="1008"/>
              <a:chOff x="3840" y="2976"/>
              <a:chExt cx="1008" cy="1008"/>
            </a:xfrm>
          </p:grpSpPr>
          <p:sp>
            <p:nvSpPr>
              <p:cNvPr id="247815" name="Rectangle 7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1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</p:txBody>
          </p:sp>
          <p:sp>
            <p:nvSpPr>
              <p:cNvPr id="247816" name="Rectangle 8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47817" name="Rectangle 9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Open.d</a:t>
                </a:r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0" name="Rectangle 12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1" name="Rectangle 13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2" name="Rectangle 14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3" name="Rectangle 15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4" name="Rectangle 16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5" name="Rectangle 17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6" name="Rectangle 18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7" name="Rectangle 19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8" name="Rectangle 20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9" name="Rectangle 21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0" name="Rectangle 22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1" name="Rectangle 23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2" name="Rectangle 24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3" name="Rectangle 25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4" name="Line 26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5" name="Line 27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6" name="Line 28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7" name="Line 29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8" name="Rectangle 30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47839" name="Rectangle 31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47840" name="Rectangle 32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2928" y="1670"/>
              <a:ext cx="499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842" name="Group 34"/>
          <p:cNvGrpSpPr>
            <a:grpSpLocks/>
          </p:cNvGrpSpPr>
          <p:nvPr/>
        </p:nvGrpSpPr>
        <p:grpSpPr bwMode="auto">
          <a:xfrm>
            <a:off x="5260932" y="1639276"/>
            <a:ext cx="3568353" cy="2479286"/>
            <a:chOff x="3360" y="1046"/>
            <a:chExt cx="2279" cy="1582"/>
          </a:xfrm>
        </p:grpSpPr>
        <p:grpSp>
          <p:nvGrpSpPr>
            <p:cNvPr id="247843" name="Group 35"/>
            <p:cNvGrpSpPr>
              <a:grpSpLocks/>
            </p:cNvGrpSpPr>
            <p:nvPr/>
          </p:nvGrpSpPr>
          <p:grpSpPr bwMode="auto">
            <a:xfrm>
              <a:off x="4631" y="1620"/>
              <a:ext cx="1008" cy="1008"/>
              <a:chOff x="3840" y="2976"/>
              <a:chExt cx="1008" cy="1008"/>
            </a:xfrm>
          </p:grpSpPr>
          <p:sp>
            <p:nvSpPr>
              <p:cNvPr id="247844" name="Rectangle 36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</p:txBody>
          </p:sp>
          <p:sp>
            <p:nvSpPr>
              <p:cNvPr id="247845" name="Rectangle 37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47846" name="Rectangle 38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Open.d</a:t>
                </a:r>
              </a:p>
            </p:txBody>
          </p:sp>
          <p:sp>
            <p:nvSpPr>
              <p:cNvPr id="247847" name="Rectangle 39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8" name="Rectangle 40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9" name="Rectangle 41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0" name="Rectangle 42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1" name="Rectangle 43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2" name="Rectangle 44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3" name="Rectangle 45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4" name="Rectangle 46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5" name="Rectangle 47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6" name="Rectangle 48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7" name="Rectangle 49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8" name="Rectangle 50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9" name="Rectangle 51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0" name="Rectangle 52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1" name="Rectangle 53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2" name="Rectangle 54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3" name="Line 55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4" name="Line 56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5" name="Line 57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6" name="Line 58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7" name="Rectangle 59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47868" name="Rectangle 60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47869" name="Rectangle 61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sp>
          <p:nvSpPr>
            <p:cNvPr id="247870" name="Line 62"/>
            <p:cNvSpPr>
              <a:spLocks noChangeShapeType="1"/>
            </p:cNvSpPr>
            <p:nvPr/>
          </p:nvSpPr>
          <p:spPr bwMode="auto">
            <a:xfrm>
              <a:off x="4387" y="1104"/>
              <a:ext cx="451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71" name="Line 63"/>
            <p:cNvSpPr>
              <a:spLocks noChangeShapeType="1"/>
            </p:cNvSpPr>
            <p:nvPr/>
          </p:nvSpPr>
          <p:spPr bwMode="auto">
            <a:xfrm flipH="1" flipV="1">
              <a:off x="3360" y="1046"/>
              <a:ext cx="1027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2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75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6" y="30164"/>
            <a:ext cx="9128453" cy="936624"/>
          </a:xfrm>
          <a:solidFill>
            <a:srgbClr val="FFFF00"/>
          </a:solidFill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FSMs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77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52850" y="1477963"/>
            <a:ext cx="4533900" cy="1822450"/>
            <a:chOff x="280" y="2924"/>
            <a:chExt cx="2856" cy="114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00" y="3736"/>
              <a:ext cx="8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state feedback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68" y="2924"/>
              <a:ext cx="616" cy="6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620" y="29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20" y="307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620" y="31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620" y="327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620" y="33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620" y="34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84" y="327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84" y="33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484" y="34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732" y="3220"/>
              <a:ext cx="152" cy="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884" y="3480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928" y="34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612" y="3632"/>
              <a:ext cx="13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616" y="3476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884" y="3376"/>
              <a:ext cx="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976" y="3380"/>
              <a:ext cx="0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564" y="3680"/>
              <a:ext cx="1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568" y="3372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572" y="3376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884" y="3272"/>
              <a:ext cx="1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2024" y="3276"/>
              <a:ext cx="0" cy="4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516" y="3728"/>
              <a:ext cx="1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520" y="3268"/>
              <a:ext cx="0" cy="4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524" y="3272"/>
              <a:ext cx="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1780" y="3476"/>
              <a:ext cx="1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H="1" flipV="1">
              <a:off x="1804" y="3476"/>
              <a:ext cx="24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808" y="3532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80" y="3016"/>
              <a:ext cx="312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inputs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768" y="3312"/>
              <a:ext cx="36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720" y="3312"/>
              <a:ext cx="24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reg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64" y="3064"/>
              <a:ext cx="616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combinational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logic for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next state</a:t>
              </a: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892" y="327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892" y="33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1892" y="34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140" y="3228"/>
              <a:ext cx="360" cy="3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096" y="3256"/>
              <a:ext cx="456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logic for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2500" y="32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2500" y="338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2500" y="34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729037" y="3203575"/>
            <a:ext cx="3670300" cy="1860550"/>
            <a:chOff x="3256" y="2924"/>
            <a:chExt cx="2312" cy="1172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868" y="2924"/>
              <a:ext cx="624" cy="6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604" y="2976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604" y="3064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3604" y="3176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3604" y="3280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604" y="3384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3604" y="3488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492" y="2976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4492" y="3064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492" y="3176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492" y="3280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4492" y="3384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4492" y="3488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748" y="3228"/>
              <a:ext cx="160" cy="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908" y="3488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4952" y="3492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 flipH="1">
              <a:off x="3596" y="3640"/>
              <a:ext cx="1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V="1">
              <a:off x="3600" y="3484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4908" y="3384"/>
              <a:ext cx="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5000" y="3388"/>
              <a:ext cx="0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 flipH="1">
              <a:off x="3556" y="3680"/>
              <a:ext cx="14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 flipV="1">
              <a:off x="3560" y="3380"/>
              <a:ext cx="0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3564" y="3384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4908" y="3280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5056" y="3284"/>
              <a:ext cx="0" cy="4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 flipH="1">
              <a:off x="3492" y="3744"/>
              <a:ext cx="15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 flipV="1">
              <a:off x="3496" y="3276"/>
              <a:ext cx="0" cy="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3500" y="3280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 flipV="1">
              <a:off x="4804" y="3492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 flipH="1" flipV="1">
              <a:off x="4820" y="3492"/>
              <a:ext cx="3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4824" y="3540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3256" y="3024"/>
              <a:ext cx="32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inputs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5192" y="3024"/>
              <a:ext cx="376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976" y="3760"/>
              <a:ext cx="92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state feedback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728" y="3304"/>
              <a:ext cx="264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reg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72" y="3224"/>
              <a:ext cx="624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combinational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logic for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next state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124" y="2924"/>
              <a:ext cx="368" cy="3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088" y="2968"/>
              <a:ext cx="47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logic for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3756025" y="5049838"/>
            <a:ext cx="3670300" cy="1897062"/>
            <a:chOff x="2987" y="1417"/>
            <a:chExt cx="2312" cy="1195"/>
          </a:xfrm>
        </p:grpSpPr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599" y="1440"/>
              <a:ext cx="624" cy="6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3335" y="1492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3335" y="1580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3335" y="1692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3335" y="1796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3335" y="1900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3335" y="2004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4223" y="1492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4223" y="1580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4223" y="1692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4223" y="1796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4223" y="1900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4223" y="2004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479" y="1417"/>
              <a:ext cx="160" cy="6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4639" y="2004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4683" y="2008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 flipH="1">
              <a:off x="3327" y="2156"/>
              <a:ext cx="1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 flipV="1">
              <a:off x="3331" y="2000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4639" y="1900"/>
              <a:ext cx="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4731" y="1904"/>
              <a:ext cx="0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 flipH="1">
              <a:off x="3287" y="2196"/>
              <a:ext cx="14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 flipV="1">
              <a:off x="3291" y="1896"/>
              <a:ext cx="0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3295" y="1900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>
              <a:off x="4639" y="1796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4787" y="1800"/>
              <a:ext cx="0" cy="4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H="1">
              <a:off x="3223" y="2260"/>
              <a:ext cx="15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 flipV="1">
              <a:off x="3227" y="1792"/>
              <a:ext cx="0" cy="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>
              <a:off x="3231" y="1796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 flipV="1">
              <a:off x="4535" y="2008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 flipH="1" flipV="1">
              <a:off x="4551" y="2008"/>
              <a:ext cx="3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4555" y="2056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2987" y="1540"/>
              <a:ext cx="32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inputs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4923" y="1540"/>
              <a:ext cx="376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707" y="2276"/>
              <a:ext cx="92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state feedback</a:t>
              </a: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4459" y="1820"/>
              <a:ext cx="264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reg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603" y="1740"/>
              <a:ext cx="624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combinational </a:t>
              </a:r>
              <a:br>
                <a:rPr lang="en-US" sz="1000"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000000"/>
                  </a:solidFill>
                </a:rPr>
                <a:t>logic for</a:t>
              </a:r>
              <a:br>
                <a:rPr lang="en-US" sz="1000"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000000"/>
                  </a:solidFill>
                </a:rPr>
                <a:t>next state</a:t>
              </a: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3855" y="1440"/>
              <a:ext cx="368" cy="3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3819" y="1484"/>
              <a:ext cx="47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logic for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</p:grpSp>
      <p:sp>
        <p:nvSpPr>
          <p:cNvPr id="125" name="TextBox 124"/>
          <p:cNvSpPr txBox="1"/>
          <p:nvPr/>
        </p:nvSpPr>
        <p:spPr bwMode="auto">
          <a:xfrm>
            <a:off x="685800" y="1943100"/>
            <a:ext cx="821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Moore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685800" y="3688318"/>
            <a:ext cx="764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Mealy</a:t>
            </a:r>
          </a:p>
        </p:txBody>
      </p:sp>
      <p:sp>
        <p:nvSpPr>
          <p:cNvPr id="127" name="TextBox 126"/>
          <p:cNvSpPr txBox="1"/>
          <p:nvPr/>
        </p:nvSpPr>
        <p:spPr bwMode="auto">
          <a:xfrm>
            <a:off x="685800" y="5625584"/>
            <a:ext cx="2026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Synchronous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Mealy</a:t>
            </a:r>
          </a:p>
        </p:txBody>
      </p:sp>
    </p:spTree>
    <p:extLst>
      <p:ext uri="{BB962C8B-B14F-4D97-AF65-F5344CB8AC3E}">
        <p14:creationId xmlns:p14="http://schemas.microsoft.com/office/powerpoint/2010/main" val="5631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Prof. Mark G. </a:t>
            </a:r>
            <a:r>
              <a:rPr lang="en-US" sz="1800" dirty="0" smtClean="0"/>
              <a:t>Faust</a:t>
            </a:r>
          </a:p>
          <a:p>
            <a:r>
              <a:rPr lang="en-US" sz="1800" dirty="0" smtClean="0"/>
              <a:t>John </a:t>
            </a:r>
            <a:r>
              <a:rPr lang="en-US" sz="1800" dirty="0" err="1" smtClean="0"/>
              <a:t>Wakerly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68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 State/Next State Table</a:t>
            </a:r>
            <a:br>
              <a:rPr lang="en-US"/>
            </a:br>
            <a:r>
              <a:rPr lang="en-US"/>
              <a:t>(PS/NS)</a:t>
            </a:r>
          </a:p>
        </p:txBody>
      </p:sp>
      <p:pic>
        <p:nvPicPr>
          <p:cNvPr id="599043" name="Picture 3" descr="009"/>
          <p:cNvPicPr>
            <a:picLocks noChangeAspect="1" noChangeArrowheads="1"/>
          </p:cNvPicPr>
          <p:nvPr/>
        </p:nvPicPr>
        <p:blipFill>
          <a:blip r:embed="rId2"/>
          <a:srcRect b="16367"/>
          <a:stretch>
            <a:fillRect/>
          </a:stretch>
        </p:blipFill>
        <p:spPr bwMode="auto">
          <a:xfrm>
            <a:off x="76200" y="1600200"/>
            <a:ext cx="8991600" cy="3201988"/>
          </a:xfrm>
          <a:prstGeom prst="rect">
            <a:avLst/>
          </a:prstGeom>
          <a:noFill/>
        </p:spPr>
      </p:pic>
      <p:pic>
        <p:nvPicPr>
          <p:cNvPr id="599044" name="Picture 4" descr="010"/>
          <p:cNvPicPr>
            <a:picLocks noChangeAspect="1" noChangeArrowheads="1"/>
          </p:cNvPicPr>
          <p:nvPr/>
        </p:nvPicPr>
        <p:blipFill>
          <a:blip r:embed="rId3"/>
          <a:srcRect b="25000"/>
          <a:stretch>
            <a:fillRect/>
          </a:stretch>
        </p:blipFill>
        <p:spPr bwMode="auto">
          <a:xfrm>
            <a:off x="1524000" y="4926013"/>
            <a:ext cx="6046788" cy="1855787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Diagram</a:t>
            </a:r>
          </a:p>
        </p:txBody>
      </p:sp>
      <p:pic>
        <p:nvPicPr>
          <p:cNvPr id="605187" name="Picture 3" descr="014"/>
          <p:cNvPicPr>
            <a:picLocks noChangeAspect="1" noChangeArrowheads="1"/>
          </p:cNvPicPr>
          <p:nvPr/>
        </p:nvPicPr>
        <p:blipFill>
          <a:blip r:embed="rId2"/>
          <a:srcRect b="11316"/>
          <a:stretch>
            <a:fillRect/>
          </a:stretch>
        </p:blipFill>
        <p:spPr bwMode="auto">
          <a:xfrm>
            <a:off x="1295400" y="1600200"/>
            <a:ext cx="7358063" cy="4851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3383"/>
            <a:ext cx="1905000" cy="457200"/>
          </a:xfrm>
        </p:spPr>
        <p:txBody>
          <a:bodyPr/>
          <a:lstStyle/>
          <a:p>
            <a:fld id="{C4F20264-5C3A-4BFF-80F4-402B80EBB3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indent="-342900">
          <a:spcBef>
            <a:spcPct val="20000"/>
          </a:spcBef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112945</TotalTime>
  <Words>2800</Words>
  <Application>Microsoft Office PowerPoint</Application>
  <PresentationFormat>On-screen Show (4:3)</PresentationFormat>
  <Paragraphs>920</Paragraphs>
  <Slides>78</Slides>
  <Notes>19</Notes>
  <HiddenSlides>6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MS PGothic</vt:lpstr>
      <vt:lpstr>Arial</vt:lpstr>
      <vt:lpstr>Calibri</vt:lpstr>
      <vt:lpstr>Courier New</vt:lpstr>
      <vt:lpstr>Helvetica</vt:lpstr>
      <vt:lpstr>Symbol</vt:lpstr>
      <vt:lpstr>Tahoma</vt:lpstr>
      <vt:lpstr>Times New Roman</vt:lpstr>
      <vt:lpstr>Wingdings</vt:lpstr>
      <vt:lpstr>Default Design</vt:lpstr>
      <vt:lpstr>Office Theme</vt:lpstr>
      <vt:lpstr>1_Office Theme</vt:lpstr>
      <vt:lpstr>Artwork</vt:lpstr>
      <vt:lpstr>Lecture 13</vt:lpstr>
      <vt:lpstr>Latches</vt:lpstr>
      <vt:lpstr>Possible States for Light Switch</vt:lpstr>
      <vt:lpstr>S-R Latch</vt:lpstr>
      <vt:lpstr>Alternative Nomenclature for latches</vt:lpstr>
      <vt:lpstr>S-R Latch States</vt:lpstr>
      <vt:lpstr>Characteristic Equations</vt:lpstr>
      <vt:lpstr>Present State/Next State Table (PS/NS)</vt:lpstr>
      <vt:lpstr>Timing Diagram</vt:lpstr>
      <vt:lpstr>Races</vt:lpstr>
      <vt:lpstr>Races</vt:lpstr>
      <vt:lpstr>Races</vt:lpstr>
      <vt:lpstr>Races</vt:lpstr>
      <vt:lpstr>Metastable State</vt:lpstr>
      <vt:lpstr>State Machines</vt:lpstr>
      <vt:lpstr>State Diagrams</vt:lpstr>
      <vt:lpstr>Algorithmic State Machines (ASM)</vt:lpstr>
      <vt:lpstr>Clock (Oscillator) Circuit</vt:lpstr>
      <vt:lpstr>Clock Waveforms</vt:lpstr>
      <vt:lpstr>Gated Sequential Circuits</vt:lpstr>
      <vt:lpstr>Gated SR Latch</vt:lpstr>
      <vt:lpstr>Gated SR Latch Using NANDs</vt:lpstr>
      <vt:lpstr>Gated D Latch</vt:lpstr>
      <vt:lpstr>Gated D Latch Timing</vt:lpstr>
      <vt:lpstr>Use as Storage Elements</vt:lpstr>
      <vt:lpstr>Flip Flop Circuits</vt:lpstr>
      <vt:lpstr>Edge-Triggered D Flip Flop</vt:lpstr>
      <vt:lpstr>Manual Reset of D Flip Flop</vt:lpstr>
      <vt:lpstr>74LS74A</vt:lpstr>
      <vt:lpstr>JK Flip Flops</vt:lpstr>
      <vt:lpstr>T Flip Flops</vt:lpstr>
      <vt:lpstr>State Diagrams for Binary Up Counters</vt:lpstr>
      <vt:lpstr>4-Bit Binary Up Counter</vt:lpstr>
      <vt:lpstr>Counter Timing Diagram</vt:lpstr>
      <vt:lpstr>State Machines</vt:lpstr>
      <vt:lpstr>Example T-bird tail-lights</vt:lpstr>
      <vt:lpstr>T-bird tail-lights example</vt:lpstr>
      <vt:lpstr>State diagram</vt:lpstr>
      <vt:lpstr>Encoded or One-Hot?</vt:lpstr>
      <vt:lpstr>Implementation (Encoded, Moore Machine)</vt:lpstr>
      <vt:lpstr>Output logic</vt:lpstr>
      <vt:lpstr>Next State Logic</vt:lpstr>
      <vt:lpstr>Transition Equations</vt:lpstr>
      <vt:lpstr>Transition Equations</vt:lpstr>
      <vt:lpstr>Transition Equations</vt:lpstr>
      <vt:lpstr>Implementation (Encoded, Moore Machine)</vt:lpstr>
      <vt:lpstr>How Fast Can the Clock Be?</vt:lpstr>
      <vt:lpstr>Clock Skew</vt:lpstr>
      <vt:lpstr>PowerPoint Presentation</vt:lpstr>
      <vt:lpstr>One-Hot</vt:lpstr>
      <vt:lpstr>Better Still – Behavioral Verilog</vt:lpstr>
      <vt:lpstr>Example: Traffic Light Controller</vt:lpstr>
      <vt:lpstr>Example: Traffic Light Controller</vt:lpstr>
      <vt:lpstr>Example: Traffic Light Controller</vt:lpstr>
      <vt:lpstr>Example: Serial Line Code Converter</vt:lpstr>
      <vt:lpstr>Example: Serial Line Code Converter</vt:lpstr>
      <vt:lpstr>NRZ to Manchester (Moore FSM)</vt:lpstr>
      <vt:lpstr>PowerPoint Presentation</vt:lpstr>
      <vt:lpstr>PowerPoint Presentation</vt:lpstr>
      <vt:lpstr>PowerPoint Presentation</vt:lpstr>
      <vt:lpstr>Example: Airplane Gear</vt:lpstr>
      <vt:lpstr>Airplane Gear Example</vt:lpstr>
      <vt:lpstr>Airplane Landing Gear Example</vt:lpstr>
      <vt:lpstr>State Transition Diagram</vt:lpstr>
      <vt:lpstr>Example Vending Machine</vt:lpstr>
      <vt:lpstr>Example: vending machine</vt:lpstr>
      <vt:lpstr>Example: vending machine</vt:lpstr>
      <vt:lpstr>Example: vending machine</vt:lpstr>
      <vt:lpstr>Example: vending machine</vt:lpstr>
      <vt:lpstr>Example: Moore implementation</vt:lpstr>
      <vt:lpstr>Example: vending machine</vt:lpstr>
      <vt:lpstr>Mealy and Moore state diagrams</vt:lpstr>
      <vt:lpstr>Example: Mealy implementation</vt:lpstr>
      <vt:lpstr>Example: Mealy implementation</vt:lpstr>
      <vt:lpstr>Moore to synchronous Mealy</vt:lpstr>
      <vt:lpstr>Mealy to synchronous Mealy</vt:lpstr>
      <vt:lpstr>Types of FSMs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399</cp:revision>
  <dcterms:created xsi:type="dcterms:W3CDTF">2004-07-30T14:54:42Z</dcterms:created>
  <dcterms:modified xsi:type="dcterms:W3CDTF">2017-03-27T03:19:31Z</dcterms:modified>
</cp:coreProperties>
</file>